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4" r:id="rId2"/>
    <p:sldMasterId id="2147483721" r:id="rId3"/>
  </p:sldMasterIdLst>
  <p:notesMasterIdLst>
    <p:notesMasterId r:id="rId52"/>
  </p:notesMasterIdLst>
  <p:handoutMasterIdLst>
    <p:handoutMasterId r:id="rId53"/>
  </p:handoutMasterIdLst>
  <p:sldIdLst>
    <p:sldId id="334" r:id="rId4"/>
    <p:sldId id="335" r:id="rId5"/>
    <p:sldId id="272" r:id="rId6"/>
    <p:sldId id="273" r:id="rId7"/>
    <p:sldId id="271" r:id="rId8"/>
    <p:sldId id="274" r:id="rId9"/>
    <p:sldId id="317" r:id="rId10"/>
    <p:sldId id="258" r:id="rId11"/>
    <p:sldId id="318" r:id="rId12"/>
    <p:sldId id="278" r:id="rId13"/>
    <p:sldId id="277" r:id="rId14"/>
    <p:sldId id="275" r:id="rId15"/>
    <p:sldId id="286" r:id="rId16"/>
    <p:sldId id="281" r:id="rId17"/>
    <p:sldId id="259" r:id="rId18"/>
    <p:sldId id="280" r:id="rId19"/>
    <p:sldId id="279" r:id="rId20"/>
    <p:sldId id="299" r:id="rId21"/>
    <p:sldId id="300" r:id="rId22"/>
    <p:sldId id="301" r:id="rId23"/>
    <p:sldId id="302" r:id="rId24"/>
    <p:sldId id="303" r:id="rId25"/>
    <p:sldId id="320" r:id="rId26"/>
    <p:sldId id="290" r:id="rId27"/>
    <p:sldId id="321" r:id="rId28"/>
    <p:sldId id="293" r:id="rId29"/>
    <p:sldId id="307" r:id="rId30"/>
    <p:sldId id="296" r:id="rId31"/>
    <p:sldId id="319" r:id="rId32"/>
    <p:sldId id="324" r:id="rId33"/>
    <p:sldId id="326" r:id="rId34"/>
    <p:sldId id="327" r:id="rId35"/>
    <p:sldId id="322" r:id="rId36"/>
    <p:sldId id="291" r:id="rId37"/>
    <p:sldId id="305" r:id="rId38"/>
    <p:sldId id="309" r:id="rId39"/>
    <p:sldId id="310" r:id="rId40"/>
    <p:sldId id="308" r:id="rId41"/>
    <p:sldId id="298" r:id="rId42"/>
    <p:sldId id="311" r:id="rId43"/>
    <p:sldId id="312" r:id="rId44"/>
    <p:sldId id="313" r:id="rId45"/>
    <p:sldId id="314" r:id="rId46"/>
    <p:sldId id="316" r:id="rId47"/>
    <p:sldId id="287" r:id="rId48"/>
    <p:sldId id="328" r:id="rId49"/>
    <p:sldId id="336" r:id="rId50"/>
    <p:sldId id="331" r:id="rId5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333300"/>
    <a:srgbClr val="FF3300"/>
    <a:srgbClr val="FF006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41"/>
    <p:restoredTop sz="94647"/>
  </p:normalViewPr>
  <p:slideViewPr>
    <p:cSldViewPr>
      <p:cViewPr varScale="1">
        <p:scale>
          <a:sx n="130" d="100"/>
          <a:sy n="130" d="100"/>
        </p:scale>
        <p:origin x="208" y="4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smtClean="0">
                <a:latin typeface="Times New Roman" charset="0"/>
                <a:cs typeface="+mn-cs"/>
              </a:defRPr>
            </a:lvl1pPr>
          </a:lstStyle>
          <a:p>
            <a:pPr>
              <a:defRPr/>
            </a:pPr>
            <a:endParaRPr lang="en-US"/>
          </a:p>
        </p:txBody>
      </p:sp>
      <p:sp>
        <p:nvSpPr>
          <p:cNvPr id="36867"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smtClean="0">
                <a:latin typeface="Times New Roman" charset="0"/>
                <a:cs typeface="+mn-cs"/>
              </a:defRPr>
            </a:lvl1pPr>
          </a:lstStyle>
          <a:p>
            <a:pPr>
              <a:defRPr/>
            </a:pPr>
            <a:endParaRPr lang="en-US"/>
          </a:p>
        </p:txBody>
      </p:sp>
      <p:sp>
        <p:nvSpPr>
          <p:cNvPr id="36868"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smtClean="0">
                <a:latin typeface="Times New Roman" charset="0"/>
                <a:cs typeface="+mn-cs"/>
              </a:defRPr>
            </a:lvl1pPr>
          </a:lstStyle>
          <a:p>
            <a:pPr>
              <a:defRPr/>
            </a:pPr>
            <a:endParaRPr lang="en-US"/>
          </a:p>
        </p:txBody>
      </p:sp>
      <p:sp>
        <p:nvSpPr>
          <p:cNvPr id="36869"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smtClean="0">
                <a:latin typeface="Times New Roman" charset="0"/>
                <a:cs typeface="+mn-cs"/>
              </a:defRPr>
            </a:lvl1pPr>
          </a:lstStyle>
          <a:p>
            <a:pPr>
              <a:defRPr/>
            </a:pPr>
            <a:fld id="{61151B01-9824-104D-83B6-7599326051D7}" type="slidenum">
              <a:rPr lang="en-US"/>
              <a:pPr>
                <a:defRPr/>
              </a:pPr>
              <a:t>‹#›</a:t>
            </a:fld>
            <a:endParaRPr lang="en-US"/>
          </a:p>
        </p:txBody>
      </p:sp>
    </p:spTree>
    <p:extLst>
      <p:ext uri="{BB962C8B-B14F-4D97-AF65-F5344CB8AC3E}">
        <p14:creationId xmlns:p14="http://schemas.microsoft.com/office/powerpoint/2010/main" val="289911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smtClean="0">
                <a:cs typeface="+mn-cs"/>
              </a:defRPr>
            </a:lvl1pPr>
          </a:lstStyle>
          <a:p>
            <a:pPr>
              <a:defRPr/>
            </a:pPr>
            <a:endParaRPr lang="en-US"/>
          </a:p>
        </p:txBody>
      </p:sp>
      <p:sp>
        <p:nvSpPr>
          <p:cNvPr id="10445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smtClean="0">
                <a:cs typeface="+mn-cs"/>
              </a:defRPr>
            </a:lvl1pPr>
          </a:lstStyle>
          <a:p>
            <a:pPr>
              <a:defRPr/>
            </a:pPr>
            <a:endParaRPr lang="en-US"/>
          </a:p>
        </p:txBody>
      </p:sp>
      <p:sp>
        <p:nvSpPr>
          <p:cNvPr id="1044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10445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44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smtClean="0">
                <a:cs typeface="+mn-cs"/>
              </a:defRPr>
            </a:lvl1pPr>
          </a:lstStyle>
          <a:p>
            <a:pPr>
              <a:defRPr/>
            </a:pPr>
            <a:endParaRPr lang="en-US"/>
          </a:p>
        </p:txBody>
      </p:sp>
      <p:sp>
        <p:nvSpPr>
          <p:cNvPr id="1044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smtClean="0">
                <a:cs typeface="+mn-cs"/>
              </a:defRPr>
            </a:lvl1pPr>
          </a:lstStyle>
          <a:p>
            <a:pPr>
              <a:defRPr/>
            </a:pPr>
            <a:fld id="{BCF8D682-F972-5944-B340-D886A04CB7BD}" type="slidenum">
              <a:rPr lang="en-US"/>
              <a:pPr>
                <a:defRPr/>
              </a:pPr>
              <a:t>‹#›</a:t>
            </a:fld>
            <a:endParaRPr lang="en-US"/>
          </a:p>
        </p:txBody>
      </p:sp>
    </p:spTree>
    <p:extLst>
      <p:ext uri="{BB962C8B-B14F-4D97-AF65-F5344CB8AC3E}">
        <p14:creationId xmlns:p14="http://schemas.microsoft.com/office/powerpoint/2010/main" val="13462181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007F46C-9196-164A-83CA-6B4912B3CB0D}" type="slidenum">
              <a:rPr lang="en-US"/>
              <a:pPr>
                <a:defRPr/>
              </a:pPr>
              <a:t>3</a:t>
            </a:fld>
            <a:endParaRPr lang="en-US"/>
          </a:p>
        </p:txBody>
      </p:sp>
      <p:sp>
        <p:nvSpPr>
          <p:cNvPr id="106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649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2808DBC-42CD-7D48-AA2C-F75938E090CF}" type="slidenum">
              <a:rPr lang="en-US"/>
              <a:pPr>
                <a:defRPr/>
              </a:pPr>
              <a:t>12</a:t>
            </a:fld>
            <a:endParaRPr lang="en-US"/>
          </a:p>
        </p:txBody>
      </p:sp>
      <p:sp>
        <p:nvSpPr>
          <p:cNvPr id="115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571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CC76355-71B1-0641-A440-B5BC4D3BF70F}" type="slidenum">
              <a:rPr lang="en-US"/>
              <a:pPr>
                <a:defRPr/>
              </a:pPr>
              <a:t>13</a:t>
            </a:fld>
            <a:endParaRPr lang="en-US"/>
          </a:p>
        </p:txBody>
      </p:sp>
      <p:sp>
        <p:nvSpPr>
          <p:cNvPr id="116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673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FFD7CFD-7A73-6243-9C25-09F0B628CC5C}" type="slidenum">
              <a:rPr lang="en-US"/>
              <a:pPr>
                <a:defRPr/>
              </a:pPr>
              <a:t>14</a:t>
            </a:fld>
            <a:endParaRPr lang="en-US"/>
          </a:p>
        </p:txBody>
      </p:sp>
      <p:sp>
        <p:nvSpPr>
          <p:cNvPr id="117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776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A30173F-9A2F-504A-999B-3FF16A846AEB}" type="slidenum">
              <a:rPr lang="en-US"/>
              <a:pPr>
                <a:defRPr/>
              </a:pPr>
              <a:t>15</a:t>
            </a:fld>
            <a:endParaRPr lang="en-US"/>
          </a:p>
        </p:txBody>
      </p:sp>
      <p:sp>
        <p:nvSpPr>
          <p:cNvPr id="118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878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DF41560-E9CA-6C43-B9DC-759F953A9F1E}" type="slidenum">
              <a:rPr lang="en-US"/>
              <a:pPr>
                <a:defRPr/>
              </a:pPr>
              <a:t>16</a:t>
            </a:fld>
            <a:endParaRPr lang="en-US"/>
          </a:p>
        </p:txBody>
      </p:sp>
      <p:sp>
        <p:nvSpPr>
          <p:cNvPr id="119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81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3197D0-D3B0-E946-8360-2AEE140668A0}" type="slidenum">
              <a:rPr lang="en-US"/>
              <a:pPr>
                <a:defRPr/>
              </a:pPr>
              <a:t>17</a:t>
            </a:fld>
            <a:endParaRPr lang="en-US"/>
          </a:p>
        </p:txBody>
      </p:sp>
      <p:sp>
        <p:nvSpPr>
          <p:cNvPr id="120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083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658DAFF-17EA-8B46-A06E-83862BB9A949}" type="slidenum">
              <a:rPr lang="en-US"/>
              <a:pPr>
                <a:defRPr/>
              </a:pPr>
              <a:t>18</a:t>
            </a:fld>
            <a:endParaRPr lang="en-US"/>
          </a:p>
        </p:txBody>
      </p:sp>
      <p:sp>
        <p:nvSpPr>
          <p:cNvPr id="122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288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214FB13-E00B-104D-B1C9-37E85F219BB8}" type="slidenum">
              <a:rPr lang="en-US"/>
              <a:pPr>
                <a:defRPr/>
              </a:pPr>
              <a:t>19</a:t>
            </a:fld>
            <a:endParaRPr lang="en-US"/>
          </a:p>
        </p:txBody>
      </p:sp>
      <p:sp>
        <p:nvSpPr>
          <p:cNvPr id="123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390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355EB5C-5D6C-FB4C-B34D-E4F8433605D6}" type="slidenum">
              <a:rPr lang="en-US"/>
              <a:pPr>
                <a:defRPr/>
              </a:pPr>
              <a:t>20</a:t>
            </a:fld>
            <a:endParaRPr lang="en-US"/>
          </a:p>
        </p:txBody>
      </p:sp>
      <p:sp>
        <p:nvSpPr>
          <p:cNvPr id="124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493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B2605B8-F87D-BC41-A623-3C133C0535F1}" type="slidenum">
              <a:rPr lang="en-US"/>
              <a:pPr>
                <a:defRPr/>
              </a:pPr>
              <a:t>21</a:t>
            </a:fld>
            <a:endParaRPr lang="en-US"/>
          </a:p>
        </p:txBody>
      </p:sp>
      <p:sp>
        <p:nvSpPr>
          <p:cNvPr id="125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595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5652609-F84B-3A4E-B7EE-249E601CEE8A}" type="slidenum">
              <a:rPr lang="en-US"/>
              <a:pPr>
                <a:defRPr/>
              </a:pPr>
              <a:t>4</a:t>
            </a:fld>
            <a:endParaRPr lang="en-US"/>
          </a:p>
        </p:txBody>
      </p:sp>
      <p:sp>
        <p:nvSpPr>
          <p:cNvPr id="107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752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68B0C4F-EFF8-9740-B6DC-A08021F8F711}" type="slidenum">
              <a:rPr lang="en-US"/>
              <a:pPr>
                <a:defRPr/>
              </a:pPr>
              <a:t>22</a:t>
            </a:fld>
            <a:endParaRPr lang="en-US"/>
          </a:p>
        </p:txBody>
      </p:sp>
      <p:sp>
        <p:nvSpPr>
          <p:cNvPr id="126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697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8D3B0A-C9DA-614D-822F-372B5370B4EF}" type="slidenum">
              <a:rPr lang="en-US"/>
              <a:pPr>
                <a:defRPr/>
              </a:pPr>
              <a:t>23</a:t>
            </a:fld>
            <a:endParaRPr lang="en-US"/>
          </a:p>
        </p:txBody>
      </p:sp>
      <p:sp>
        <p:nvSpPr>
          <p:cNvPr id="128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800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7341BD6-E2F2-E74E-9CA7-0EA6A4439BC6}" type="slidenum">
              <a:rPr lang="en-US"/>
              <a:pPr>
                <a:defRPr/>
              </a:pPr>
              <a:t>24</a:t>
            </a:fld>
            <a:endParaRPr lang="en-US"/>
          </a:p>
        </p:txBody>
      </p:sp>
      <p:sp>
        <p:nvSpPr>
          <p:cNvPr id="129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902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21B5081-9DB2-194A-A982-DB179B1F6B18}" type="slidenum">
              <a:rPr lang="en-US"/>
              <a:pPr>
                <a:defRPr/>
              </a:pPr>
              <a:t>25</a:t>
            </a:fld>
            <a:endParaRPr lang="en-US"/>
          </a:p>
        </p:txBody>
      </p:sp>
      <p:sp>
        <p:nvSpPr>
          <p:cNvPr id="1300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005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7526B84-9DCA-DC44-900B-F936807F2CF3}" type="slidenum">
              <a:rPr lang="en-US"/>
              <a:pPr>
                <a:defRPr/>
              </a:pPr>
              <a:t>26</a:t>
            </a:fld>
            <a:endParaRPr lang="en-US"/>
          </a:p>
        </p:txBody>
      </p:sp>
      <p:sp>
        <p:nvSpPr>
          <p:cNvPr id="131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107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373A49D-982F-2841-8FAD-B0A5164029C8}" type="slidenum">
              <a:rPr lang="en-US"/>
              <a:pPr>
                <a:defRPr/>
              </a:pPr>
              <a:t>27</a:t>
            </a:fld>
            <a:endParaRPr lang="en-US"/>
          </a:p>
        </p:txBody>
      </p:sp>
      <p:sp>
        <p:nvSpPr>
          <p:cNvPr id="132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209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66E7E87-4E72-EF41-A1AA-3B24B030C188}" type="slidenum">
              <a:rPr lang="en-US"/>
              <a:pPr>
                <a:defRPr/>
              </a:pPr>
              <a:t>28</a:t>
            </a:fld>
            <a:endParaRPr lang="en-US"/>
          </a:p>
        </p:txBody>
      </p:sp>
      <p:sp>
        <p:nvSpPr>
          <p:cNvPr id="133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312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86CE5D-BEA6-374B-8957-F44C5FE3B1DD}" type="slidenum">
              <a:rPr lang="en-US"/>
              <a:pPr>
                <a:defRPr/>
              </a:pPr>
              <a:t>29</a:t>
            </a:fld>
            <a:endParaRPr lang="en-US"/>
          </a:p>
        </p:txBody>
      </p:sp>
      <p:sp>
        <p:nvSpPr>
          <p:cNvPr id="134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414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2C303F6-EA02-5D4C-8AB8-88A6D7D226E8}" type="slidenum">
              <a:rPr lang="en-US"/>
              <a:pPr>
                <a:defRPr/>
              </a:pPr>
              <a:t>30</a:t>
            </a:fld>
            <a:endParaRPr lang="en-US"/>
          </a:p>
        </p:txBody>
      </p:sp>
      <p:sp>
        <p:nvSpPr>
          <p:cNvPr id="135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517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DF08FFB-775B-9643-B8B9-23DDE0B650BE}" type="slidenum">
              <a:rPr lang="en-US"/>
              <a:pPr>
                <a:defRPr/>
              </a:pPr>
              <a:t>31</a:t>
            </a:fld>
            <a:endParaRPr lang="en-US"/>
          </a:p>
        </p:txBody>
      </p:sp>
      <p:sp>
        <p:nvSpPr>
          <p:cNvPr id="136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619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88C99F9-2025-374B-ABDF-590FF0166E94}" type="slidenum">
              <a:rPr lang="en-US"/>
              <a:pPr>
                <a:defRPr/>
              </a:pPr>
              <a:t>5</a:t>
            </a:fld>
            <a:endParaRPr lang="en-US"/>
          </a:p>
        </p:txBody>
      </p:sp>
      <p:sp>
        <p:nvSpPr>
          <p:cNvPr id="108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854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1A0E8C7-C3B6-C643-B3F2-4795027BB444}" type="slidenum">
              <a:rPr lang="en-US"/>
              <a:pPr>
                <a:defRPr/>
              </a:pPr>
              <a:t>32</a:t>
            </a:fld>
            <a:endParaRPr lang="en-US"/>
          </a:p>
        </p:txBody>
      </p:sp>
      <p:sp>
        <p:nvSpPr>
          <p:cNvPr id="137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721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23A6BCA-6E11-384A-BE67-D682FB8DA7FE}" type="slidenum">
              <a:rPr lang="en-US"/>
              <a:pPr>
                <a:defRPr/>
              </a:pPr>
              <a:t>33</a:t>
            </a:fld>
            <a:endParaRPr lang="en-US"/>
          </a:p>
        </p:txBody>
      </p:sp>
      <p:sp>
        <p:nvSpPr>
          <p:cNvPr id="138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824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586742C-0E03-F043-81E7-E570F2D8D20E}" type="slidenum">
              <a:rPr lang="en-US"/>
              <a:pPr>
                <a:defRPr/>
              </a:pPr>
              <a:t>34</a:t>
            </a:fld>
            <a:endParaRPr lang="en-US"/>
          </a:p>
        </p:txBody>
      </p:sp>
      <p:sp>
        <p:nvSpPr>
          <p:cNvPr id="139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926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FD261BE-7951-7048-B41D-2198474725C1}" type="slidenum">
              <a:rPr lang="en-US"/>
              <a:pPr>
                <a:defRPr/>
              </a:pPr>
              <a:t>35</a:t>
            </a:fld>
            <a:endParaRPr lang="en-US"/>
          </a:p>
        </p:txBody>
      </p:sp>
      <p:sp>
        <p:nvSpPr>
          <p:cNvPr id="140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029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60A6EED-C0BC-9746-944C-FD05467E309A}" type="slidenum">
              <a:rPr lang="en-US"/>
              <a:pPr>
                <a:defRPr/>
              </a:pPr>
              <a:t>36</a:t>
            </a:fld>
            <a:endParaRPr lang="en-US"/>
          </a:p>
        </p:txBody>
      </p:sp>
      <p:sp>
        <p:nvSpPr>
          <p:cNvPr id="141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131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1351D57-E354-8041-A516-DB4CFD6F248A}" type="slidenum">
              <a:rPr lang="en-US"/>
              <a:pPr>
                <a:defRPr/>
              </a:pPr>
              <a:t>37</a:t>
            </a:fld>
            <a:endParaRPr lang="en-US"/>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233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DF6AB9F-BAD7-CA4B-A41D-CAFAE8A3941B}" type="slidenum">
              <a:rPr lang="en-US"/>
              <a:pPr>
                <a:defRPr/>
              </a:pPr>
              <a:t>38</a:t>
            </a:fld>
            <a:endParaRPr lang="en-US"/>
          </a:p>
        </p:txBody>
      </p:sp>
      <p:sp>
        <p:nvSpPr>
          <p:cNvPr id="143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336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5DF9E6D-0918-0E4B-AEAB-361015E98B10}" type="slidenum">
              <a:rPr lang="en-US"/>
              <a:pPr>
                <a:defRPr/>
              </a:pPr>
              <a:t>39</a:t>
            </a:fld>
            <a:endParaRPr lang="en-US"/>
          </a:p>
        </p:txBody>
      </p:sp>
      <p:sp>
        <p:nvSpPr>
          <p:cNvPr id="144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438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790F1E6-2C87-9049-9E81-ECEC0347C5FF}" type="slidenum">
              <a:rPr lang="en-US"/>
              <a:pPr>
                <a:defRPr/>
              </a:pPr>
              <a:t>40</a:t>
            </a:fld>
            <a:endParaRPr lang="en-US"/>
          </a:p>
        </p:txBody>
      </p:sp>
      <p:sp>
        <p:nvSpPr>
          <p:cNvPr id="145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541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5334BE5-FE51-4C47-936C-8368F34D25D2}" type="slidenum">
              <a:rPr lang="en-US"/>
              <a:pPr>
                <a:defRPr/>
              </a:pPr>
              <a:t>41</a:t>
            </a:fld>
            <a:endParaRPr lang="en-US"/>
          </a:p>
        </p:txBody>
      </p:sp>
      <p:sp>
        <p:nvSpPr>
          <p:cNvPr id="146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643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20617E5-8EE5-1D43-BBD8-F308E3FEC08E}" type="slidenum">
              <a:rPr lang="en-US"/>
              <a:pPr>
                <a:defRPr/>
              </a:pPr>
              <a:t>6</a:t>
            </a:fld>
            <a:endParaRPr lang="en-US"/>
          </a:p>
        </p:txBody>
      </p:sp>
      <p:sp>
        <p:nvSpPr>
          <p:cNvPr id="109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957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178AE16-82D7-894F-8BD6-8E6AD6325200}" type="slidenum">
              <a:rPr lang="en-US"/>
              <a:pPr>
                <a:defRPr/>
              </a:pPr>
              <a:t>42</a:t>
            </a:fld>
            <a:endParaRPr lang="en-US"/>
          </a:p>
        </p:txBody>
      </p:sp>
      <p:sp>
        <p:nvSpPr>
          <p:cNvPr id="147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745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09ADD3-DEFC-F240-B90A-44E7F25C6A7E}" type="slidenum">
              <a:rPr lang="en-US"/>
              <a:pPr>
                <a:defRPr/>
              </a:pPr>
              <a:t>43</a:t>
            </a:fld>
            <a:endParaRPr lang="en-US"/>
          </a:p>
        </p:txBody>
      </p:sp>
      <p:sp>
        <p:nvSpPr>
          <p:cNvPr id="148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848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F09548F-6509-EF4D-A770-1D8B1145CBCF}" type="slidenum">
              <a:rPr lang="en-US"/>
              <a:pPr>
                <a:defRPr/>
              </a:pPr>
              <a:t>44</a:t>
            </a:fld>
            <a:endParaRPr lang="en-US"/>
          </a:p>
        </p:txBody>
      </p:sp>
      <p:sp>
        <p:nvSpPr>
          <p:cNvPr id="149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950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C8CCA07-2297-C149-A5E4-2B7C46664C57}" type="slidenum">
              <a:rPr lang="en-US"/>
              <a:pPr>
                <a:defRPr/>
              </a:pPr>
              <a:t>45</a:t>
            </a:fld>
            <a:endParaRPr lang="en-US"/>
          </a:p>
        </p:txBody>
      </p:sp>
      <p:sp>
        <p:nvSpPr>
          <p:cNvPr id="150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053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47</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E4F758-66AB-FF41-8D49-E595B72410A0}" type="slidenum">
              <a:rPr lang="en-US"/>
              <a:pPr>
                <a:defRPr/>
              </a:pPr>
              <a:t>7</a:t>
            </a:fld>
            <a:endParaRPr lang="en-US"/>
          </a:p>
        </p:txBody>
      </p:sp>
      <p:sp>
        <p:nvSpPr>
          <p:cNvPr id="110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059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9532D59-FE49-AB4B-8657-D52E8098FF0A}" type="slidenum">
              <a:rPr lang="en-US"/>
              <a:pPr>
                <a:defRPr/>
              </a:pPr>
              <a:t>8</a:t>
            </a:fld>
            <a:endParaRPr lang="en-US"/>
          </a:p>
        </p:txBody>
      </p:sp>
      <p:sp>
        <p:nvSpPr>
          <p:cNvPr id="111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161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4722BE1-F473-5349-BBAC-0D36DDA7F2F7}" type="slidenum">
              <a:rPr lang="en-US"/>
              <a:pPr>
                <a:defRPr/>
              </a:pPr>
              <a:t>9</a:t>
            </a:fld>
            <a:endParaRPr lang="en-US"/>
          </a:p>
        </p:txBody>
      </p:sp>
      <p:sp>
        <p:nvSpPr>
          <p:cNvPr id="112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264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9FA1A6E-1755-7942-9322-48C11734778B}" type="slidenum">
              <a:rPr lang="en-US"/>
              <a:pPr>
                <a:defRPr/>
              </a:pPr>
              <a:t>10</a:t>
            </a:fld>
            <a:endParaRPr lang="en-US"/>
          </a:p>
        </p:txBody>
      </p:sp>
      <p:sp>
        <p:nvSpPr>
          <p:cNvPr id="113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366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4717057-C4B5-A847-B376-1B6F3448CCAE}" type="slidenum">
              <a:rPr lang="en-US"/>
              <a:pPr>
                <a:defRPr/>
              </a:pPr>
              <a:t>11</a:t>
            </a:fld>
            <a:endParaRPr lang="en-US"/>
          </a:p>
        </p:txBody>
      </p:sp>
      <p:sp>
        <p:nvSpPr>
          <p:cNvPr id="114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469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968840-3176-904C-A416-FF8C9F2780F4}" type="slidenum">
              <a:rPr lang="en-US"/>
              <a:pPr>
                <a:defRPr/>
              </a:pPr>
              <a:t>‹#›</a:t>
            </a:fld>
            <a:endParaRPr lang="en-US"/>
          </a:p>
        </p:txBody>
      </p:sp>
    </p:spTree>
    <p:extLst>
      <p:ext uri="{BB962C8B-B14F-4D97-AF65-F5344CB8AC3E}">
        <p14:creationId xmlns:p14="http://schemas.microsoft.com/office/powerpoint/2010/main" val="2347690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176072-68B0-8945-8B77-A99D07E62337}" type="slidenum">
              <a:rPr lang="en-US"/>
              <a:pPr>
                <a:defRPr/>
              </a:pPr>
              <a:t>‹#›</a:t>
            </a:fld>
            <a:endParaRPr lang="en-US"/>
          </a:p>
        </p:txBody>
      </p:sp>
    </p:spTree>
    <p:extLst>
      <p:ext uri="{BB962C8B-B14F-4D97-AF65-F5344CB8AC3E}">
        <p14:creationId xmlns:p14="http://schemas.microsoft.com/office/powerpoint/2010/main" val="786263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287248-CACA-6C41-95C5-DE001AA1D28E}" type="slidenum">
              <a:rPr lang="en-US"/>
              <a:pPr>
                <a:defRPr/>
              </a:pPr>
              <a:t>‹#›</a:t>
            </a:fld>
            <a:endParaRPr lang="en-US"/>
          </a:p>
        </p:txBody>
      </p:sp>
    </p:spTree>
    <p:extLst>
      <p:ext uri="{BB962C8B-B14F-4D97-AF65-F5344CB8AC3E}">
        <p14:creationId xmlns:p14="http://schemas.microsoft.com/office/powerpoint/2010/main" val="3691486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758D109-B5C3-9444-92BB-02A92CCD21F4}" type="slidenum">
              <a:rPr lang="en-US"/>
              <a:pPr>
                <a:defRPr/>
              </a:pPr>
              <a:t>‹#›</a:t>
            </a:fld>
            <a:endParaRPr lang="en-US"/>
          </a:p>
        </p:txBody>
      </p:sp>
    </p:spTree>
    <p:extLst>
      <p:ext uri="{BB962C8B-B14F-4D97-AF65-F5344CB8AC3E}">
        <p14:creationId xmlns:p14="http://schemas.microsoft.com/office/powerpoint/2010/main" val="2470309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19F9C0-A560-8E41-A298-6BB85C10A267}" type="slidenum">
              <a:rPr lang="en-US"/>
              <a:pPr>
                <a:defRPr/>
              </a:pPr>
              <a:t>‹#›</a:t>
            </a:fld>
            <a:endParaRPr lang="en-US"/>
          </a:p>
        </p:txBody>
      </p:sp>
    </p:spTree>
    <p:extLst>
      <p:ext uri="{BB962C8B-B14F-4D97-AF65-F5344CB8AC3E}">
        <p14:creationId xmlns:p14="http://schemas.microsoft.com/office/powerpoint/2010/main" val="2009528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E5894CB-F2B2-E646-85C7-F4FC53DEA7A9}" type="slidenum">
              <a:rPr lang="en-US"/>
              <a:pPr>
                <a:defRPr/>
              </a:pPr>
              <a:t>‹#›</a:t>
            </a:fld>
            <a:endParaRPr lang="en-US"/>
          </a:p>
        </p:txBody>
      </p:sp>
    </p:spTree>
    <p:extLst>
      <p:ext uri="{BB962C8B-B14F-4D97-AF65-F5344CB8AC3E}">
        <p14:creationId xmlns:p14="http://schemas.microsoft.com/office/powerpoint/2010/main" val="218695572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3CB6749-A777-304D-ABF3-F816F10ABA74}" type="slidenum">
              <a:rPr lang="en-US"/>
              <a:pPr>
                <a:defRPr/>
              </a:pPr>
              <a:t>‹#›</a:t>
            </a:fld>
            <a:endParaRPr lang="en-US"/>
          </a:p>
        </p:txBody>
      </p:sp>
    </p:spTree>
    <p:extLst>
      <p:ext uri="{BB962C8B-B14F-4D97-AF65-F5344CB8AC3E}">
        <p14:creationId xmlns:p14="http://schemas.microsoft.com/office/powerpoint/2010/main" val="72248995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F0A781B-8D7F-5944-B84D-A3495A9A80C7}" type="slidenum">
              <a:rPr lang="en-US"/>
              <a:pPr>
                <a:defRPr/>
              </a:pPr>
              <a:t>‹#›</a:t>
            </a:fld>
            <a:endParaRPr lang="en-US"/>
          </a:p>
        </p:txBody>
      </p:sp>
    </p:spTree>
    <p:extLst>
      <p:ext uri="{BB962C8B-B14F-4D97-AF65-F5344CB8AC3E}">
        <p14:creationId xmlns:p14="http://schemas.microsoft.com/office/powerpoint/2010/main" val="270331683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A21A38A-08D4-AE41-96EB-0BB5063B396B}" type="slidenum">
              <a:rPr lang="en-US"/>
              <a:pPr>
                <a:defRPr/>
              </a:pPr>
              <a:t>‹#›</a:t>
            </a:fld>
            <a:endParaRPr lang="en-US"/>
          </a:p>
        </p:txBody>
      </p:sp>
    </p:spTree>
    <p:extLst>
      <p:ext uri="{BB962C8B-B14F-4D97-AF65-F5344CB8AC3E}">
        <p14:creationId xmlns:p14="http://schemas.microsoft.com/office/powerpoint/2010/main" val="95659463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E57280E0-4CC2-F846-A59E-A23F2847ABF5}" type="slidenum">
              <a:rPr lang="en-US"/>
              <a:pPr>
                <a:defRPr/>
              </a:pPr>
              <a:t>‹#›</a:t>
            </a:fld>
            <a:endParaRPr lang="en-US"/>
          </a:p>
        </p:txBody>
      </p:sp>
    </p:spTree>
    <p:extLst>
      <p:ext uri="{BB962C8B-B14F-4D97-AF65-F5344CB8AC3E}">
        <p14:creationId xmlns:p14="http://schemas.microsoft.com/office/powerpoint/2010/main" val="307765680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CE7AE40E-BC6F-174E-B817-E6BB00C38413}" type="slidenum">
              <a:rPr lang="en-US"/>
              <a:pPr>
                <a:defRPr/>
              </a:pPr>
              <a:t>‹#›</a:t>
            </a:fld>
            <a:endParaRPr lang="en-US"/>
          </a:p>
        </p:txBody>
      </p:sp>
    </p:spTree>
    <p:extLst>
      <p:ext uri="{BB962C8B-B14F-4D97-AF65-F5344CB8AC3E}">
        <p14:creationId xmlns:p14="http://schemas.microsoft.com/office/powerpoint/2010/main" val="208730982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D381A6-5A59-1141-939F-D83221E5C976}" type="slidenum">
              <a:rPr lang="en-US"/>
              <a:pPr>
                <a:defRPr/>
              </a:pPr>
              <a:t>‹#›</a:t>
            </a:fld>
            <a:endParaRPr lang="en-US"/>
          </a:p>
        </p:txBody>
      </p:sp>
    </p:spTree>
    <p:extLst>
      <p:ext uri="{BB962C8B-B14F-4D97-AF65-F5344CB8AC3E}">
        <p14:creationId xmlns:p14="http://schemas.microsoft.com/office/powerpoint/2010/main" val="4213229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304CD930-4B56-5D43-A448-B69A21DCFFBF}" type="slidenum">
              <a:rPr lang="en-US"/>
              <a:pPr>
                <a:defRPr/>
              </a:pPr>
              <a:t>‹#›</a:t>
            </a:fld>
            <a:endParaRPr lang="en-US"/>
          </a:p>
        </p:txBody>
      </p:sp>
    </p:spTree>
    <p:extLst>
      <p:ext uri="{BB962C8B-B14F-4D97-AF65-F5344CB8AC3E}">
        <p14:creationId xmlns:p14="http://schemas.microsoft.com/office/powerpoint/2010/main" val="273532734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C369ADB-0319-564C-AC9E-1D8B37AD0AF6}" type="slidenum">
              <a:rPr lang="en-US"/>
              <a:pPr>
                <a:defRPr/>
              </a:pPr>
              <a:t>‹#›</a:t>
            </a:fld>
            <a:endParaRPr lang="en-US"/>
          </a:p>
        </p:txBody>
      </p:sp>
    </p:spTree>
    <p:extLst>
      <p:ext uri="{BB962C8B-B14F-4D97-AF65-F5344CB8AC3E}">
        <p14:creationId xmlns:p14="http://schemas.microsoft.com/office/powerpoint/2010/main" val="64934253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482DD2-1E50-C740-BA0A-7F32CAB9451F}" type="slidenum">
              <a:rPr lang="en-US"/>
              <a:pPr>
                <a:defRPr/>
              </a:pPr>
              <a:t>‹#›</a:t>
            </a:fld>
            <a:endParaRPr lang="en-US"/>
          </a:p>
        </p:txBody>
      </p:sp>
    </p:spTree>
    <p:extLst>
      <p:ext uri="{BB962C8B-B14F-4D97-AF65-F5344CB8AC3E}">
        <p14:creationId xmlns:p14="http://schemas.microsoft.com/office/powerpoint/2010/main" val="310619424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FDB117C-5A18-E547-83C1-85AFB8146CF1}" type="slidenum">
              <a:rPr lang="en-US"/>
              <a:pPr>
                <a:defRPr/>
              </a:pPr>
              <a:t>‹#›</a:t>
            </a:fld>
            <a:endParaRPr lang="en-US"/>
          </a:p>
        </p:txBody>
      </p:sp>
    </p:spTree>
    <p:extLst>
      <p:ext uri="{BB962C8B-B14F-4D97-AF65-F5344CB8AC3E}">
        <p14:creationId xmlns:p14="http://schemas.microsoft.com/office/powerpoint/2010/main" val="133049266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68354913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372377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36625418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05081782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86903841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19905800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CAAEB9-8B57-A64F-9635-E1FA6C6DA411}" type="slidenum">
              <a:rPr lang="en-US"/>
              <a:pPr>
                <a:defRPr/>
              </a:pPr>
              <a:t>‹#›</a:t>
            </a:fld>
            <a:endParaRPr lang="en-US"/>
          </a:p>
        </p:txBody>
      </p:sp>
    </p:spTree>
    <p:extLst>
      <p:ext uri="{BB962C8B-B14F-4D97-AF65-F5344CB8AC3E}">
        <p14:creationId xmlns:p14="http://schemas.microsoft.com/office/powerpoint/2010/main" val="257411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10198611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52441719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35638559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52636542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79994759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7770E4-AE72-674C-A0CB-AB9DE0FFFDEF}" type="slidenum">
              <a:rPr lang="en-US"/>
              <a:pPr>
                <a:defRPr/>
              </a:pPr>
              <a:t>‹#›</a:t>
            </a:fld>
            <a:endParaRPr lang="en-US"/>
          </a:p>
        </p:txBody>
      </p:sp>
    </p:spTree>
    <p:extLst>
      <p:ext uri="{BB962C8B-B14F-4D97-AF65-F5344CB8AC3E}">
        <p14:creationId xmlns:p14="http://schemas.microsoft.com/office/powerpoint/2010/main" val="791169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DFAE50E-C87E-1240-979B-1E1CBE7711DB}" type="slidenum">
              <a:rPr lang="en-US"/>
              <a:pPr>
                <a:defRPr/>
              </a:pPr>
              <a:t>‹#›</a:t>
            </a:fld>
            <a:endParaRPr lang="en-US"/>
          </a:p>
        </p:txBody>
      </p:sp>
    </p:spTree>
    <p:extLst>
      <p:ext uri="{BB962C8B-B14F-4D97-AF65-F5344CB8AC3E}">
        <p14:creationId xmlns:p14="http://schemas.microsoft.com/office/powerpoint/2010/main" val="210142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E55AC09-FB89-1840-AE13-3A289A7ADD7F}" type="slidenum">
              <a:rPr lang="en-US"/>
              <a:pPr>
                <a:defRPr/>
              </a:pPr>
              <a:t>‹#›</a:t>
            </a:fld>
            <a:endParaRPr lang="en-US"/>
          </a:p>
        </p:txBody>
      </p:sp>
    </p:spTree>
    <p:extLst>
      <p:ext uri="{BB962C8B-B14F-4D97-AF65-F5344CB8AC3E}">
        <p14:creationId xmlns:p14="http://schemas.microsoft.com/office/powerpoint/2010/main" val="3017865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FB63DB2-32E9-3D4C-9112-FAD60A1F38F1}" type="slidenum">
              <a:rPr lang="en-US"/>
              <a:pPr>
                <a:defRPr/>
              </a:pPr>
              <a:t>‹#›</a:t>
            </a:fld>
            <a:endParaRPr lang="en-US"/>
          </a:p>
        </p:txBody>
      </p:sp>
    </p:spTree>
    <p:extLst>
      <p:ext uri="{BB962C8B-B14F-4D97-AF65-F5344CB8AC3E}">
        <p14:creationId xmlns:p14="http://schemas.microsoft.com/office/powerpoint/2010/main" val="3877618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5B5461-A55F-154D-A120-3C175D685062}" type="slidenum">
              <a:rPr lang="en-US"/>
              <a:pPr>
                <a:defRPr/>
              </a:pPr>
              <a:t>‹#›</a:t>
            </a:fld>
            <a:endParaRPr lang="en-US"/>
          </a:p>
        </p:txBody>
      </p:sp>
    </p:spTree>
    <p:extLst>
      <p:ext uri="{BB962C8B-B14F-4D97-AF65-F5344CB8AC3E}">
        <p14:creationId xmlns:p14="http://schemas.microsoft.com/office/powerpoint/2010/main" val="3918572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EB9620-1B6B-D14B-947E-61F7C88B5E1F}" type="slidenum">
              <a:rPr lang="en-US"/>
              <a:pPr>
                <a:defRPr/>
              </a:pPr>
              <a:t>‹#›</a:t>
            </a:fld>
            <a:endParaRPr lang="en-US"/>
          </a:p>
        </p:txBody>
      </p:sp>
    </p:spTree>
    <p:extLst>
      <p:ext uri="{BB962C8B-B14F-4D97-AF65-F5344CB8AC3E}">
        <p14:creationId xmlns:p14="http://schemas.microsoft.com/office/powerpoint/2010/main" val="1948995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1">
          <a:gsLst>
            <a:gs pos="0">
              <a:srgbClr val="000090"/>
            </a:gs>
            <a:gs pos="100000">
              <a:schemeClr val="tx2"/>
            </a:gs>
          </a:gsLst>
          <a:path path="rect">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smtClean="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smtClean="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smtClean="0">
                <a:cs typeface="+mn-cs"/>
              </a:defRPr>
            </a:lvl1pPr>
          </a:lstStyle>
          <a:p>
            <a:pPr>
              <a:defRPr/>
            </a:pPr>
            <a:fld id="{8C60E0B1-8B8B-6942-9665-5368BA8094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4210"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94220"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ndParaRPr>
            </a:p>
          </p:txBody>
        </p:sp>
        <p:sp>
          <p:nvSpPr>
            <p:cNvPr id="94221"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ndParaRPr>
            </a:p>
          </p:txBody>
        </p:sp>
        <p:sp>
          <p:nvSpPr>
            <p:cNvPr id="94222"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261FFC7A-D5F0-714B-A034-BB018E88F55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720221141"/>
      </p:ext>
    </p:extLst>
  </p:cSld>
  <p:clrMap bg1="dk2" tx1="lt1" bg2="dk1"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png"/><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0.xml"/><Relationship Id="rId7"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oleObject" Target="../embeddings/oleObject3.bin"/><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ovenantinblood.com/bc/CovPic.html"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2.png"/><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2.png"/><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4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34.xml"/><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rotWithShape="1">
          <a:gsLst>
            <a:gs pos="0">
              <a:srgbClr val="000090"/>
            </a:gs>
            <a:gs pos="100000">
              <a:schemeClr val="tx2"/>
            </a:gs>
          </a:gsLst>
          <a:path path="rect">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15" y="1213007"/>
            <a:ext cx="9049395" cy="2522151"/>
          </a:xfrm>
          <a:ln>
            <a:miter lim="800000"/>
            <a:headEnd/>
            <a:tailEnd/>
          </a:ln>
        </p:spPr>
        <p:txBody>
          <a:bodyPr anchorCtr="1"/>
          <a:lstStyle/>
          <a:p>
            <a:pPr algn="r">
              <a:defRPr/>
            </a:pPr>
            <a:r>
              <a:rPr lang="en-US" sz="8800" b="1" dirty="0">
                <a:solidFill>
                  <a:srgbClr val="FFFFFF"/>
                </a:solidFill>
                <a:effectLst>
                  <a:glow rad="177800">
                    <a:schemeClr val="tx1"/>
                  </a:glow>
                </a:effectLst>
                <a:ea typeface="ＭＳ Ｐゴシック" pitchFamily="-111" charset="-128"/>
                <a:cs typeface="ＭＳ Ｐゴシック" pitchFamily="-111" charset="-128"/>
              </a:rPr>
              <a:t>The Blessing</a:t>
            </a:r>
          </a:p>
        </p:txBody>
      </p:sp>
      <p:sp>
        <p:nvSpPr>
          <p:cNvPr id="4" name="Rectangle 3"/>
          <p:cNvSpPr>
            <a:spLocks noChangeArrowheads="1"/>
          </p:cNvSpPr>
          <p:nvPr/>
        </p:nvSpPr>
        <p:spPr bwMode="auto">
          <a:xfrm>
            <a:off x="0" y="6092825"/>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defTabSz="457200" fontAlgn="auto">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ea typeface="+mn-ea"/>
                <a:cs typeface="Arial"/>
              </a:rPr>
              <a:t>Student Project for Dr. Rick Griffith, Singapore Bible College</a:t>
            </a:r>
            <a:br>
              <a:rPr lang="en-US" sz="2000" b="1" kern="0" dirty="0">
                <a:solidFill>
                  <a:srgbClr val="FFFFFF"/>
                </a:solidFill>
                <a:effectLst>
                  <a:outerShdw blurRad="38100" dist="38100" dir="2700000" algn="tl">
                    <a:srgbClr val="000000"/>
                  </a:outerShdw>
                </a:effectLst>
                <a:latin typeface="Arial"/>
                <a:ea typeface="+mn-ea"/>
                <a:cs typeface="Arial"/>
              </a:rPr>
            </a:br>
            <a:r>
              <a:rPr lang="en-US" sz="2000" b="1" kern="0" dirty="0">
                <a:solidFill>
                  <a:srgbClr val="FFFFFF"/>
                </a:solidFill>
                <a:effectLst>
                  <a:outerShdw blurRad="38100" dist="38100" dir="2700000" algn="tl">
                    <a:srgbClr val="000000"/>
                  </a:outerShdw>
                </a:effectLst>
                <a:latin typeface="Arial"/>
                <a:ea typeface="+mn-ea"/>
                <a:cs typeface="Arial"/>
              </a:rPr>
              <a:t>BibleStudyDownloads.org</a:t>
            </a:r>
          </a:p>
        </p:txBody>
      </p:sp>
    </p:spTree>
  </p:cSld>
  <p:clrMapOvr>
    <a:overrideClrMapping bg1="lt1" tx1="dk1" bg2="lt2" tx2="dk2" accent1="accent1" accent2="accent2" accent3="accent3" accent4="accent4" accent5="accent5" accent6="accent6" hlink="hlink" folHlink="folHlink"/>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00013"/>
            <a:ext cx="8229600" cy="1143001"/>
          </a:xfrm>
        </p:spPr>
        <p:txBody>
          <a:bodyPr/>
          <a:lstStyle/>
          <a:p>
            <a:pPr eaLnBrk="1" hangingPunct="1">
              <a:defRPr/>
            </a:pPr>
            <a:r>
              <a:rPr lang="en-US">
                <a:solidFill>
                  <a:srgbClr val="FFFFFF"/>
                </a:solidFill>
                <a:cs typeface="+mj-cs"/>
              </a:rPr>
              <a:t>Spheres of Blessing</a:t>
            </a:r>
          </a:p>
        </p:txBody>
      </p:sp>
      <p:sp>
        <p:nvSpPr>
          <p:cNvPr id="24579" name="Rectangle 3"/>
          <p:cNvSpPr>
            <a:spLocks noGrp="1" noChangeArrowheads="1"/>
          </p:cNvSpPr>
          <p:nvPr>
            <p:ph type="body" idx="1"/>
          </p:nvPr>
        </p:nvSpPr>
        <p:spPr>
          <a:xfrm>
            <a:off x="457200" y="1225550"/>
            <a:ext cx="8229600" cy="4525963"/>
          </a:xfrm>
        </p:spPr>
        <p:txBody>
          <a:bodyPr/>
          <a:lstStyle/>
          <a:p>
            <a:pPr eaLnBrk="1" hangingPunct="1">
              <a:defRPr/>
            </a:pPr>
            <a:r>
              <a:rPr lang="en-US" dirty="0">
                <a:solidFill>
                  <a:srgbClr val="FFFFFF"/>
                </a:solidFill>
                <a:cs typeface="+mn-cs"/>
              </a:rPr>
              <a:t>1st sphere: Creation. When God created the earth</a:t>
            </a:r>
            <a:r>
              <a:rPr lang="fr-FR" altLang="ja-JP" dirty="0">
                <a:solidFill>
                  <a:srgbClr val="FFFFFF"/>
                </a:solidFill>
                <a:latin typeface="Arial"/>
                <a:cs typeface="+mn-cs"/>
              </a:rPr>
              <a:t>'</a:t>
            </a:r>
            <a:r>
              <a:rPr lang="en-US" dirty="0">
                <a:solidFill>
                  <a:srgbClr val="FFFFFF"/>
                </a:solidFill>
                <a:cs typeface="+mn-cs"/>
              </a:rPr>
              <a:t>s animals and Adam &amp; Eve, </a:t>
            </a:r>
            <a:r>
              <a:rPr lang="en-US" altLang="ja-JP" dirty="0">
                <a:solidFill>
                  <a:srgbClr val="FFFFFF"/>
                </a:solidFill>
                <a:latin typeface="Arial"/>
                <a:cs typeface="+mn-cs"/>
              </a:rPr>
              <a:t>"</a:t>
            </a:r>
            <a:r>
              <a:rPr lang="en-US" dirty="0">
                <a:solidFill>
                  <a:srgbClr val="FFFFFF"/>
                </a:solidFill>
                <a:cs typeface="+mn-cs"/>
              </a:rPr>
              <a:t>He blessed them</a:t>
            </a:r>
            <a:r>
              <a:rPr lang="en-US" altLang="ja-JP" dirty="0">
                <a:solidFill>
                  <a:srgbClr val="FFFFFF"/>
                </a:solidFill>
                <a:latin typeface="Arial"/>
                <a:cs typeface="+mn-cs"/>
              </a:rPr>
              <a:t>"</a:t>
            </a:r>
            <a:r>
              <a:rPr lang="en-US" dirty="0">
                <a:solidFill>
                  <a:srgbClr val="FFFFFF"/>
                </a:solidFill>
                <a:cs typeface="+mn-cs"/>
              </a:rPr>
              <a:t> (Gen. 1:22, 28)</a:t>
            </a:r>
          </a:p>
          <a:p>
            <a:pPr eaLnBrk="1" hangingPunct="1">
              <a:defRPr/>
            </a:pPr>
            <a:endParaRPr lang="en-US" dirty="0">
              <a:solidFill>
                <a:srgbClr val="FFFFFF"/>
              </a:solidFill>
              <a:cs typeface="+mn-cs"/>
            </a:endParaRPr>
          </a:p>
          <a:p>
            <a:pPr eaLnBrk="1" hangingPunct="1">
              <a:defRPr/>
            </a:pPr>
            <a:r>
              <a:rPr lang="en-US" dirty="0">
                <a:solidFill>
                  <a:srgbClr val="FFFFFF"/>
                </a:solidFill>
                <a:cs typeface="+mn-cs"/>
              </a:rPr>
              <a:t>2nd sphere: Blessing of Noah and his sons (Gen. 9:1)</a:t>
            </a:r>
          </a:p>
          <a:p>
            <a:pPr eaLnBrk="1" hangingPunct="1">
              <a:defRPr/>
            </a:pPr>
            <a:endParaRPr lang="en-US" dirty="0">
              <a:solidFill>
                <a:srgbClr val="FFFFFF"/>
              </a:solidFill>
              <a:cs typeface="+mn-cs"/>
            </a:endParaRPr>
          </a:p>
          <a:p>
            <a:pPr eaLnBrk="1" hangingPunct="1">
              <a:defRPr/>
            </a:pPr>
            <a:r>
              <a:rPr lang="en-US" dirty="0">
                <a:solidFill>
                  <a:srgbClr val="FFFFFF"/>
                </a:solidFill>
                <a:cs typeface="+mn-cs"/>
              </a:rPr>
              <a:t>3rd sphere: Blessing of Abraham and his descendants (Gen. 12:2-3)</a:t>
            </a:r>
          </a:p>
          <a:p>
            <a:pPr eaLnBrk="1" hangingPunct="1">
              <a:defRPr/>
            </a:pPr>
            <a:endParaRPr lang="en-US" dirty="0">
              <a:solidFill>
                <a:srgbClr val="FFFFFF"/>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ppt_x"/>
                                          </p:val>
                                        </p:tav>
                                        <p:tav tm="100000">
                                          <p:val>
                                            <p:strVal val="#ppt_x"/>
                                          </p:val>
                                        </p:tav>
                                      </p:tavLst>
                                    </p:anim>
                                    <p:anim calcmode="lin" valueType="num">
                                      <p:cBhvr additive="base">
                                        <p:cTn id="8" dur="500" fill="hold"/>
                                        <p:tgtEl>
                                          <p:spTgt spid="2457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579">
                                            <p:txEl>
                                              <p:pRg st="0" end="0"/>
                                            </p:txEl>
                                          </p:spTgt>
                                        </p:tgtEl>
                                        <p:attrNameLst>
                                          <p:attrName>style.visibility</p:attrName>
                                        </p:attrNameLst>
                                      </p:cBhvr>
                                      <p:to>
                                        <p:strVal val="visible"/>
                                      </p:to>
                                    </p:set>
                                    <p:anim calcmode="lin" valueType="num">
                                      <p:cBhvr additive="base">
                                        <p:cTn id="13"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4579">
                                            <p:txEl>
                                              <p:pRg st="4" end="4"/>
                                            </p:txEl>
                                          </p:spTgt>
                                        </p:tgtEl>
                                        <p:attrNameLst>
                                          <p:attrName>style.visibility</p:attrName>
                                        </p:attrNameLst>
                                      </p:cBhvr>
                                      <p:to>
                                        <p:strVal val="visible"/>
                                      </p:to>
                                    </p:set>
                                    <p:anim calcmode="lin" valueType="num">
                                      <p:cBhvr additive="base">
                                        <p:cTn id="25"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a:solidFill>
                  <a:srgbClr val="FFFFFF"/>
                </a:solidFill>
                <a:cs typeface="+mj-cs"/>
              </a:rPr>
              <a:t>Unique Aspects of OT Blessing</a:t>
            </a:r>
          </a:p>
        </p:txBody>
      </p:sp>
      <p:sp>
        <p:nvSpPr>
          <p:cNvPr id="23555" name="Rectangle 3"/>
          <p:cNvSpPr>
            <a:spLocks noGrp="1" noChangeArrowheads="1"/>
          </p:cNvSpPr>
          <p:nvPr>
            <p:ph type="body" idx="1"/>
          </p:nvPr>
        </p:nvSpPr>
        <p:spPr>
          <a:xfrm>
            <a:off x="457200" y="1782763"/>
            <a:ext cx="8229600" cy="4525962"/>
          </a:xfrm>
        </p:spPr>
        <p:txBody>
          <a:bodyPr/>
          <a:lstStyle/>
          <a:p>
            <a:pPr eaLnBrk="1" hangingPunct="1">
              <a:lnSpc>
                <a:spcPct val="90000"/>
              </a:lnSpc>
              <a:defRPr/>
            </a:pPr>
            <a:r>
              <a:rPr lang="en-US" sz="3000" dirty="0">
                <a:solidFill>
                  <a:srgbClr val="FFFFFF"/>
                </a:solidFill>
                <a:cs typeface="+mn-cs"/>
              </a:rPr>
              <a:t>God used this to identify His line of blessing through 1 family – the </a:t>
            </a:r>
            <a:r>
              <a:rPr lang="en-US" sz="3000" dirty="0">
                <a:solidFill>
                  <a:srgbClr val="FFFFFF"/>
                </a:solidFill>
                <a:latin typeface="Arial"/>
                <a:cs typeface="+mn-cs"/>
              </a:rPr>
              <a:t>"</a:t>
            </a:r>
            <a:r>
              <a:rPr lang="fr-FR" sz="3000" dirty="0">
                <a:solidFill>
                  <a:srgbClr val="FFFFFF"/>
                </a:solidFill>
                <a:latin typeface="Arial"/>
                <a:cs typeface="+mn-cs"/>
              </a:rPr>
              <a:t>c</a:t>
            </a:r>
            <a:r>
              <a:rPr lang="en-US" sz="3000" dirty="0">
                <a:solidFill>
                  <a:srgbClr val="FFFFFF"/>
                </a:solidFill>
                <a:cs typeface="+mn-cs"/>
              </a:rPr>
              <a:t>hosen seed</a:t>
            </a:r>
            <a:r>
              <a:rPr lang="en-US" sz="3000" dirty="0">
                <a:solidFill>
                  <a:srgbClr val="FFFFFF"/>
                </a:solidFill>
                <a:latin typeface="Arial"/>
                <a:cs typeface="+mn-cs"/>
              </a:rPr>
              <a:t>"</a:t>
            </a:r>
            <a:endParaRPr lang="en-US" sz="3000" dirty="0">
              <a:solidFill>
                <a:srgbClr val="FFFFFF"/>
              </a:solidFill>
              <a:cs typeface="+mn-cs"/>
            </a:endParaRPr>
          </a:p>
          <a:p>
            <a:pPr eaLnBrk="1" hangingPunct="1">
              <a:lnSpc>
                <a:spcPct val="90000"/>
              </a:lnSpc>
              <a:defRPr/>
            </a:pPr>
            <a:r>
              <a:rPr lang="en-US" sz="3000" dirty="0">
                <a:solidFill>
                  <a:srgbClr val="FFFFFF"/>
                </a:solidFill>
                <a:cs typeface="+mn-cs"/>
              </a:rPr>
              <a:t>God</a:t>
            </a:r>
            <a:r>
              <a:rPr lang="fr-FR" altLang="ja-JP" sz="3000" dirty="0">
                <a:solidFill>
                  <a:srgbClr val="FFFFFF"/>
                </a:solidFill>
                <a:latin typeface="Arial"/>
                <a:cs typeface="+mn-cs"/>
              </a:rPr>
              <a:t>'</a:t>
            </a:r>
            <a:r>
              <a:rPr lang="en-US" sz="3000" dirty="0">
                <a:solidFill>
                  <a:srgbClr val="FFFFFF"/>
                </a:solidFill>
                <a:cs typeface="+mn-cs"/>
              </a:rPr>
              <a:t>s sovereign choice was seen in who did or did not receive the patriarchal blessing (Jacob not Esau, Ephraim not Manasseh, Judah/ Joseph not Reuben)</a:t>
            </a:r>
          </a:p>
          <a:p>
            <a:pPr eaLnBrk="1" hangingPunct="1">
              <a:lnSpc>
                <a:spcPct val="90000"/>
              </a:lnSpc>
              <a:defRPr/>
            </a:pPr>
            <a:r>
              <a:rPr lang="en-US" sz="3000" dirty="0">
                <a:solidFill>
                  <a:srgbClr val="FFFFFF"/>
                </a:solidFill>
                <a:cs typeface="+mn-cs"/>
              </a:rPr>
              <a:t>Has a prophetic element</a:t>
            </a:r>
          </a:p>
          <a:p>
            <a:pPr eaLnBrk="1" hangingPunct="1">
              <a:lnSpc>
                <a:spcPct val="90000"/>
              </a:lnSpc>
              <a:defRPr/>
            </a:pPr>
            <a:r>
              <a:rPr lang="en-US" sz="3000" dirty="0">
                <a:solidFill>
                  <a:srgbClr val="FFFFFF"/>
                </a:solidFill>
                <a:cs typeface="+mn-cs"/>
              </a:rPr>
              <a:t>Personal/ relational/ emotional relationship between giver and receiver of blessing</a:t>
            </a:r>
            <a:r>
              <a:rPr lang="en-US" dirty="0">
                <a:solidFill>
                  <a:srgbClr val="FFFFFF"/>
                </a:solidFill>
                <a:cs typeface="+mn-cs"/>
              </a:rPr>
              <a:t> </a:t>
            </a:r>
          </a:p>
          <a:p>
            <a:pPr eaLnBrk="1" hangingPunct="1">
              <a:lnSpc>
                <a:spcPct val="90000"/>
              </a:lnSpc>
              <a:defRPr/>
            </a:pPr>
            <a:endParaRPr lang="en-US" sz="2800" dirty="0">
              <a:solidFill>
                <a:srgbClr val="FFFFFF"/>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a:solidFill>
                  <a:srgbClr val="FFFFFF"/>
                </a:solidFill>
                <a:cs typeface="+mj-cs"/>
              </a:rPr>
              <a:t>Patriarchal Blessing </a:t>
            </a:r>
          </a:p>
        </p:txBody>
      </p:sp>
      <p:sp>
        <p:nvSpPr>
          <p:cNvPr id="21507" name="Rectangle 3"/>
          <p:cNvSpPr>
            <a:spLocks noGrp="1" noChangeArrowheads="1"/>
          </p:cNvSpPr>
          <p:nvPr>
            <p:ph type="body" idx="1"/>
          </p:nvPr>
        </p:nvSpPr>
        <p:spPr>
          <a:xfrm>
            <a:off x="533400" y="1600200"/>
            <a:ext cx="7924800" cy="4525963"/>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n-US" sz="3000" dirty="0">
                <a:solidFill>
                  <a:srgbClr val="FFFFFF"/>
                </a:solidFill>
                <a:cs typeface="+mn-cs"/>
              </a:rPr>
              <a:t>It was a common practice to bless children</a:t>
            </a:r>
          </a:p>
          <a:p>
            <a:pPr eaLnBrk="1" hangingPunct="1">
              <a:lnSpc>
                <a:spcPct val="90000"/>
              </a:lnSpc>
            </a:pPr>
            <a:r>
              <a:rPr lang="en-US" sz="3000" dirty="0">
                <a:solidFill>
                  <a:srgbClr val="FFFFFF"/>
                </a:solidFill>
                <a:cs typeface="+mn-cs"/>
              </a:rPr>
              <a:t>Each child was given a general blessing but the firstborn enjoyed additional privileges plus extra special blessings. Blessing bequeathed to firstborn sons were twice the inheritance of other brothers (2 Kings 2:9)</a:t>
            </a:r>
          </a:p>
          <a:p>
            <a:pPr eaLnBrk="1" hangingPunct="1">
              <a:lnSpc>
                <a:spcPct val="90000"/>
              </a:lnSpc>
            </a:pPr>
            <a:r>
              <a:rPr lang="en-US" sz="3000" dirty="0">
                <a:solidFill>
                  <a:srgbClr val="FFFFFF"/>
                </a:solidFill>
                <a:cs typeface="+mn-cs"/>
              </a:rPr>
              <a:t>Once spoken, the blessing was irretrievable (Gen. 27:38)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a:solidFill>
                  <a:srgbClr val="FFFFFF"/>
                </a:solidFill>
                <a:cs typeface="+mj-cs"/>
              </a:rPr>
              <a:t>Blessing In Genesis</a:t>
            </a:r>
          </a:p>
        </p:txBody>
      </p:sp>
      <p:sp>
        <p:nvSpPr>
          <p:cNvPr id="32771" name="Rectangle 3"/>
          <p:cNvSpPr>
            <a:spLocks noGrp="1" noChangeArrowheads="1"/>
          </p:cNvSpPr>
          <p:nvPr>
            <p:ph type="body" idx="1"/>
          </p:nvPr>
        </p:nvSpPr>
        <p:spPr/>
        <p:txBody>
          <a:bodyPr/>
          <a:lstStyle/>
          <a:p>
            <a:pPr eaLnBrk="1" hangingPunct="1">
              <a:defRPr/>
            </a:pPr>
            <a:r>
              <a:rPr lang="en-US" sz="2800" dirty="0">
                <a:solidFill>
                  <a:srgbClr val="FFFFFF"/>
                </a:solidFill>
                <a:cs typeface="+mn-cs"/>
              </a:rPr>
              <a:t>The Hebrew word for “blessing” (</a:t>
            </a:r>
            <a:r>
              <a:rPr lang="en-US" sz="2800" i="1" dirty="0" err="1">
                <a:solidFill>
                  <a:srgbClr val="FFFFFF"/>
                </a:solidFill>
                <a:cs typeface="+mn-cs"/>
              </a:rPr>
              <a:t>barek</a:t>
            </a:r>
            <a:r>
              <a:rPr lang="en-US" altLang="ja-JP" sz="2800" dirty="0">
                <a:solidFill>
                  <a:srgbClr val="FFFFFF"/>
                </a:solidFill>
                <a:cs typeface="+mn-cs"/>
              </a:rPr>
              <a:t>) is</a:t>
            </a:r>
            <a:r>
              <a:rPr lang="en-US" sz="2800" dirty="0">
                <a:solidFill>
                  <a:srgbClr val="FFFFFF"/>
                </a:solidFill>
                <a:cs typeface="+mn-cs"/>
              </a:rPr>
              <a:t> found 73 times in Genesis</a:t>
            </a:r>
          </a:p>
          <a:p>
            <a:pPr eaLnBrk="1" hangingPunct="1">
              <a:defRPr/>
            </a:pPr>
            <a:r>
              <a:rPr lang="en-US" sz="2800" dirty="0">
                <a:solidFill>
                  <a:srgbClr val="FFFFFF"/>
                </a:solidFill>
                <a:cs typeface="+mn-cs"/>
              </a:rPr>
              <a:t>Blessing in Genesis identified God</a:t>
            </a:r>
            <a:r>
              <a:rPr lang="fr-FR" altLang="ja-JP" sz="2800" dirty="0">
                <a:solidFill>
                  <a:srgbClr val="FFFFFF"/>
                </a:solidFill>
                <a:latin typeface="Arial"/>
                <a:cs typeface="+mn-cs"/>
              </a:rPr>
              <a:t>'</a:t>
            </a:r>
            <a:r>
              <a:rPr lang="en-US" sz="2800" dirty="0">
                <a:solidFill>
                  <a:srgbClr val="FFFFFF"/>
                </a:solidFill>
                <a:cs typeface="+mn-cs"/>
              </a:rPr>
              <a:t>s favor</a:t>
            </a:r>
          </a:p>
          <a:p>
            <a:pPr eaLnBrk="1" hangingPunct="1">
              <a:defRPr/>
            </a:pPr>
            <a:r>
              <a:rPr lang="en-US" sz="2800" dirty="0">
                <a:solidFill>
                  <a:srgbClr val="FFFFFF"/>
                </a:solidFill>
                <a:cs typeface="+mn-cs"/>
              </a:rPr>
              <a:t>To be blessed, the recipient had to be harmony with the donor</a:t>
            </a:r>
          </a:p>
          <a:p>
            <a:pPr eaLnBrk="1" hangingPunct="1">
              <a:defRPr/>
            </a:pPr>
            <a:r>
              <a:rPr lang="en-US" sz="2800" dirty="0">
                <a:solidFill>
                  <a:srgbClr val="FFFFFF"/>
                </a:solidFill>
                <a:cs typeface="+mn-cs"/>
              </a:rPr>
              <a:t>God</a:t>
            </a:r>
            <a:r>
              <a:rPr lang="fr-FR" altLang="ja-JP" sz="2800" dirty="0">
                <a:solidFill>
                  <a:srgbClr val="FFFFFF"/>
                </a:solidFill>
                <a:latin typeface="Arial"/>
                <a:cs typeface="+mn-cs"/>
              </a:rPr>
              <a:t>'</a:t>
            </a:r>
            <a:r>
              <a:rPr lang="en-US" sz="2800" dirty="0">
                <a:solidFill>
                  <a:srgbClr val="FFFFFF"/>
                </a:solidFill>
                <a:cs typeface="+mn-cs"/>
              </a:rPr>
              <a:t>s blessing extended only to those who sought righteousness</a:t>
            </a:r>
          </a:p>
          <a:p>
            <a:pPr eaLnBrk="1" hangingPunct="1">
              <a:defRPr/>
            </a:pPr>
            <a:r>
              <a:rPr lang="en-US" sz="2800" dirty="0">
                <a:solidFill>
                  <a:srgbClr val="FFFFFF"/>
                </a:solidFill>
                <a:cs typeface="+mn-cs"/>
              </a:rPr>
              <a:t>Those within the chosen line of seed were divinely empowered to bless or curse others</a:t>
            </a:r>
            <a:r>
              <a:rPr lang="en-US" dirty="0">
                <a:solidFill>
                  <a:srgbClr val="FFFFFF"/>
                </a:solidFill>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2771">
                                            <p:txEl>
                                              <p:pRg st="4" end="4"/>
                                            </p:txEl>
                                          </p:spTgt>
                                        </p:tgtEl>
                                        <p:attrNameLst>
                                          <p:attrName>style.visibility</p:attrName>
                                        </p:attrNameLst>
                                      </p:cBhvr>
                                      <p:to>
                                        <p:strVal val="visible"/>
                                      </p:to>
                                    </p:set>
                                    <p:anim calcmode="lin" valueType="num">
                                      <p:cBhvr additive="base">
                                        <p:cTn id="31"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a:solidFill>
                  <a:srgbClr val="FFFFFF"/>
                </a:solidFill>
                <a:cs typeface="+mj-cs"/>
              </a:rPr>
              <a:t>Concept of Blessing: 2 Aspects</a:t>
            </a:r>
          </a:p>
        </p:txBody>
      </p:sp>
      <p:sp>
        <p:nvSpPr>
          <p:cNvPr id="27651" name="Rectangle 3"/>
          <p:cNvSpPr>
            <a:spLocks noGrp="1" noChangeArrowheads="1"/>
          </p:cNvSpPr>
          <p:nvPr>
            <p:ph type="body" idx="1"/>
          </p:nvPr>
        </p:nvSpPr>
        <p:spPr>
          <a:xfrm>
            <a:off x="381000" y="1295400"/>
            <a:ext cx="8229600" cy="4343400"/>
          </a:xfrm>
        </p:spPr>
        <p:txBody>
          <a:bodyPr/>
          <a:lstStyle/>
          <a:p>
            <a:pPr marL="0" indent="0" eaLnBrk="1" hangingPunct="1">
              <a:buFontTx/>
              <a:buNone/>
              <a:defRPr/>
            </a:pPr>
            <a:endParaRPr lang="en-US" sz="2800" dirty="0">
              <a:solidFill>
                <a:srgbClr val="FFFFFF"/>
              </a:solidFill>
              <a:cs typeface="+mn-cs"/>
            </a:endParaRPr>
          </a:p>
          <a:p>
            <a:pPr marL="0" indent="0" eaLnBrk="1" hangingPunct="1">
              <a:buFontTx/>
              <a:buNone/>
              <a:defRPr/>
            </a:pPr>
            <a:r>
              <a:rPr lang="en-US" sz="3600" dirty="0">
                <a:solidFill>
                  <a:srgbClr val="FFFFFF"/>
                </a:solidFill>
                <a:cs typeface="+mn-cs"/>
              </a:rPr>
              <a:t>God Blessing Man</a:t>
            </a:r>
            <a:r>
              <a:rPr lang="en-US" sz="2800" dirty="0">
                <a:solidFill>
                  <a:srgbClr val="FFFFFF"/>
                </a:solidFill>
                <a:cs typeface="+mn-cs"/>
              </a:rPr>
              <a:t> </a:t>
            </a:r>
          </a:p>
          <a:p>
            <a:pPr marL="0" indent="0" eaLnBrk="1" hangingPunct="1">
              <a:buFontTx/>
              <a:buNone/>
              <a:defRPr/>
            </a:pPr>
            <a:endParaRPr lang="en-US" sz="2800" dirty="0">
              <a:solidFill>
                <a:srgbClr val="FFFFFF"/>
              </a:solidFill>
              <a:cs typeface="+mn-cs"/>
            </a:endParaRPr>
          </a:p>
          <a:p>
            <a:pPr marL="0" indent="0" eaLnBrk="1" hangingPunct="1">
              <a:buFontTx/>
              <a:buNone/>
              <a:defRPr/>
            </a:pPr>
            <a:r>
              <a:rPr lang="en-US" sz="2800" i="1" dirty="0">
                <a:solidFill>
                  <a:srgbClr val="FFFFFF"/>
                </a:solidFill>
                <a:cs typeface="+mn-cs"/>
              </a:rPr>
              <a:t>Fertility, prosperity and dominion were not essential elements of the blessing. It was the </a:t>
            </a:r>
            <a:r>
              <a:rPr lang="en-US" sz="2800" i="1" dirty="0">
                <a:solidFill>
                  <a:srgbClr val="FFFF00"/>
                </a:solidFill>
                <a:cs typeface="+mn-cs"/>
              </a:rPr>
              <a:t>relationship</a:t>
            </a:r>
            <a:r>
              <a:rPr lang="en-US" sz="2800" i="1" dirty="0">
                <a:solidFill>
                  <a:srgbClr val="FFFFFF"/>
                </a:solidFill>
                <a:cs typeface="+mn-cs"/>
              </a:rPr>
              <a:t> between God and the person blessed that mattered most. God freely bestowed in order to make known to the recipient and to others that God was favorably disposed toward the recipient.</a:t>
            </a:r>
            <a:endParaRPr lang="en-US" sz="3600" dirty="0">
              <a:solidFill>
                <a:srgbClr val="FFFFFF"/>
              </a:solidFill>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10"/>
          <p:cNvSpPr>
            <a:spLocks noGrp="1" noChangeArrowheads="1"/>
          </p:cNvSpPr>
          <p:nvPr>
            <p:ph type="title"/>
          </p:nvPr>
        </p:nvSpPr>
        <p:spPr>
          <a:xfrm>
            <a:off x="533400" y="476250"/>
            <a:ext cx="8229600" cy="1143000"/>
          </a:xfrm>
        </p:spPr>
        <p:txBody>
          <a:bodyPr/>
          <a:lstStyle/>
          <a:p>
            <a:pPr eaLnBrk="1" hangingPunct="1">
              <a:defRPr/>
            </a:pPr>
            <a:r>
              <a:rPr lang="en-US" sz="3600" dirty="0">
                <a:solidFill>
                  <a:schemeClr val="bg1"/>
                </a:solidFill>
                <a:latin typeface="Arial"/>
                <a:cs typeface="Arial"/>
              </a:rPr>
              <a:t>Man Blessing Man</a:t>
            </a:r>
            <a:endParaRPr lang="en-US" dirty="0">
              <a:solidFill>
                <a:schemeClr val="bg1"/>
              </a:solidFill>
              <a:latin typeface="Arial"/>
              <a:cs typeface="Arial"/>
            </a:endParaRPr>
          </a:p>
        </p:txBody>
      </p:sp>
      <p:sp>
        <p:nvSpPr>
          <p:cNvPr id="5132" name="Text Box 12"/>
          <p:cNvSpPr txBox="1">
            <a:spLocks noChangeArrowheads="1"/>
          </p:cNvSpPr>
          <p:nvPr/>
        </p:nvSpPr>
        <p:spPr bwMode="auto">
          <a:xfrm>
            <a:off x="827088" y="1981200"/>
            <a:ext cx="7921625" cy="4478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358775" indent="-358775">
              <a:spcBef>
                <a:spcPct val="50000"/>
              </a:spcBef>
              <a:buFontTx/>
              <a:buChar char="•"/>
              <a:defRPr/>
            </a:pPr>
            <a:r>
              <a:rPr lang="en-US" sz="3000" dirty="0">
                <a:solidFill>
                  <a:schemeClr val="bg1"/>
                </a:solidFill>
                <a:latin typeface="Arial"/>
                <a:cs typeface="Arial"/>
              </a:rPr>
              <a:t>Most human blessings were based upon the relationship between God and the person blessed</a:t>
            </a:r>
          </a:p>
          <a:p>
            <a:pPr marL="358775" indent="-358775">
              <a:spcBef>
                <a:spcPct val="50000"/>
              </a:spcBef>
              <a:buFontTx/>
              <a:buChar char="•"/>
              <a:defRPr/>
            </a:pPr>
            <a:r>
              <a:rPr lang="en-US" sz="3000" dirty="0">
                <a:solidFill>
                  <a:schemeClr val="bg1"/>
                </a:solidFill>
                <a:latin typeface="Arial"/>
                <a:cs typeface="Arial"/>
              </a:rPr>
              <a:t>The blessing was not a power given by God or another person which a person could keep and distribute as he wishes.</a:t>
            </a:r>
          </a:p>
          <a:p>
            <a:pPr marL="358775" indent="-358775">
              <a:spcBef>
                <a:spcPct val="50000"/>
              </a:spcBef>
              <a:buFontTx/>
              <a:buChar char="•"/>
              <a:defRPr/>
            </a:pPr>
            <a:r>
              <a:rPr lang="en-US" sz="3000" dirty="0">
                <a:solidFill>
                  <a:schemeClr val="bg1"/>
                </a:solidFill>
                <a:latin typeface="Arial"/>
                <a:cs typeface="Arial"/>
              </a:rPr>
              <a:t>God was the ultimate source of blessing.</a:t>
            </a:r>
          </a:p>
          <a:p>
            <a:pPr marL="358775" indent="-358775">
              <a:spcBef>
                <a:spcPct val="50000"/>
              </a:spcBef>
              <a:defRPr/>
            </a:pPr>
            <a:endParaRPr lang="en-US" sz="3000" dirty="0">
              <a:solidFill>
                <a:schemeClr val="bg1"/>
              </a:solidFill>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57200" y="842963"/>
            <a:ext cx="8229600" cy="5791200"/>
          </a:xfrm>
          <a:ln>
            <a:solidFill>
              <a:srgbClr val="FF3300"/>
            </a:solidFill>
            <a:miter lim="800000"/>
            <a:headEnd/>
            <a:tailEnd/>
          </a:ln>
        </p:spPr>
        <p:txBody>
          <a:bodyPr/>
          <a:lstStyle/>
          <a:p>
            <a:pPr eaLnBrk="1" hangingPunct="1">
              <a:lnSpc>
                <a:spcPct val="90000"/>
              </a:lnSpc>
              <a:buFontTx/>
              <a:buNone/>
              <a:defRPr/>
            </a:pPr>
            <a:r>
              <a:rPr lang="en-US" sz="2800" dirty="0">
                <a:cs typeface="+mn-cs"/>
              </a:rPr>
              <a:t>				</a:t>
            </a:r>
            <a:r>
              <a:rPr lang="en-US" sz="1400" dirty="0">
                <a:cs typeface="+mn-cs"/>
              </a:rPr>
              <a:t>Adam</a:t>
            </a:r>
          </a:p>
          <a:p>
            <a:pPr eaLnBrk="1" hangingPunct="1">
              <a:lnSpc>
                <a:spcPct val="90000"/>
              </a:lnSpc>
              <a:buFontTx/>
              <a:buNone/>
              <a:defRPr/>
            </a:pPr>
            <a:endParaRPr lang="en-US" sz="1400" dirty="0">
              <a:cs typeface="+mn-cs"/>
            </a:endParaRPr>
          </a:p>
          <a:p>
            <a:pPr eaLnBrk="1" hangingPunct="1">
              <a:lnSpc>
                <a:spcPct val="90000"/>
              </a:lnSpc>
              <a:buFontTx/>
              <a:buNone/>
              <a:defRPr/>
            </a:pPr>
            <a:r>
              <a:rPr lang="en-US" sz="1400" dirty="0">
                <a:cs typeface="+mn-cs"/>
              </a:rPr>
              <a:t>Cain			Abel				</a:t>
            </a:r>
            <a:r>
              <a:rPr lang="en-US" sz="1800" b="1" dirty="0">
                <a:solidFill>
                  <a:srgbClr val="C00000"/>
                </a:solidFill>
                <a:cs typeface="+mn-cs"/>
              </a:rPr>
              <a:t>Seth</a:t>
            </a:r>
          </a:p>
          <a:p>
            <a:pPr eaLnBrk="1" hangingPunct="1">
              <a:lnSpc>
                <a:spcPct val="90000"/>
              </a:lnSpc>
              <a:buFontTx/>
              <a:buNone/>
              <a:defRPr/>
            </a:pPr>
            <a:endParaRPr lang="en-US" sz="1800" b="1" dirty="0">
              <a:cs typeface="+mn-cs"/>
            </a:endParaRPr>
          </a:p>
          <a:p>
            <a:pPr eaLnBrk="1" hangingPunct="1">
              <a:lnSpc>
                <a:spcPct val="90000"/>
              </a:lnSpc>
              <a:buFontTx/>
              <a:buNone/>
              <a:defRPr/>
            </a:pPr>
            <a:r>
              <a:rPr lang="en-US" sz="1400" dirty="0">
                <a:cs typeface="+mn-cs"/>
              </a:rPr>
              <a:t>Enosh         </a:t>
            </a:r>
            <a:r>
              <a:rPr lang="en-US" sz="1400" dirty="0" err="1">
                <a:cs typeface="+mn-cs"/>
              </a:rPr>
              <a:t>Kenan</a:t>
            </a:r>
            <a:r>
              <a:rPr lang="en-US" sz="1400" dirty="0">
                <a:cs typeface="+mn-cs"/>
              </a:rPr>
              <a:t>        </a:t>
            </a:r>
            <a:r>
              <a:rPr lang="en-US" sz="1400" dirty="0" err="1">
                <a:cs typeface="+mn-cs"/>
              </a:rPr>
              <a:t>Mahalalel</a:t>
            </a:r>
            <a:r>
              <a:rPr lang="en-US" sz="1400" dirty="0">
                <a:cs typeface="+mn-cs"/>
              </a:rPr>
              <a:t>       Jared        Enoch         Methuselah         </a:t>
            </a:r>
            <a:r>
              <a:rPr lang="en-US" sz="1400" dirty="0" err="1">
                <a:cs typeface="+mn-cs"/>
              </a:rPr>
              <a:t>Lamech</a:t>
            </a:r>
            <a:r>
              <a:rPr lang="en-US" sz="1400" dirty="0">
                <a:cs typeface="+mn-cs"/>
              </a:rPr>
              <a:t>          </a:t>
            </a:r>
            <a:r>
              <a:rPr lang="en-US" sz="1800" b="1" dirty="0">
                <a:solidFill>
                  <a:srgbClr val="C00000"/>
                </a:solidFill>
                <a:cs typeface="+mn-cs"/>
              </a:rPr>
              <a:t>Noah</a:t>
            </a:r>
          </a:p>
          <a:p>
            <a:pPr eaLnBrk="1" hangingPunct="1">
              <a:lnSpc>
                <a:spcPct val="90000"/>
              </a:lnSpc>
              <a:buFontTx/>
              <a:buNone/>
              <a:defRPr/>
            </a:pPr>
            <a:endParaRPr lang="en-US" sz="1800" b="1" dirty="0">
              <a:cs typeface="+mn-cs"/>
            </a:endParaRPr>
          </a:p>
          <a:p>
            <a:pPr eaLnBrk="1" hangingPunct="1">
              <a:lnSpc>
                <a:spcPct val="90000"/>
              </a:lnSpc>
              <a:buFontTx/>
              <a:buNone/>
              <a:defRPr/>
            </a:pPr>
            <a:endParaRPr lang="en-US" sz="1400" dirty="0">
              <a:cs typeface="+mn-cs"/>
            </a:endParaRPr>
          </a:p>
          <a:p>
            <a:pPr eaLnBrk="1" hangingPunct="1">
              <a:lnSpc>
                <a:spcPct val="90000"/>
              </a:lnSpc>
              <a:buFontTx/>
              <a:buNone/>
              <a:defRPr/>
            </a:pPr>
            <a:r>
              <a:rPr lang="en-US" sz="1400" dirty="0">
                <a:cs typeface="+mn-cs"/>
              </a:rPr>
              <a:t>Shem			Ham				Japheth</a:t>
            </a:r>
          </a:p>
          <a:p>
            <a:pPr eaLnBrk="1" hangingPunct="1">
              <a:lnSpc>
                <a:spcPct val="90000"/>
              </a:lnSpc>
              <a:buFontTx/>
              <a:buNone/>
              <a:defRPr/>
            </a:pPr>
            <a:endParaRPr lang="en-US" sz="1400" dirty="0">
              <a:cs typeface="+mn-cs"/>
            </a:endParaRPr>
          </a:p>
          <a:p>
            <a:pPr eaLnBrk="1" hangingPunct="1">
              <a:lnSpc>
                <a:spcPct val="90000"/>
              </a:lnSpc>
              <a:buFontTx/>
              <a:buNone/>
              <a:defRPr/>
            </a:pPr>
            <a:endParaRPr lang="en-US" sz="1400" dirty="0">
              <a:cs typeface="+mn-cs"/>
            </a:endParaRPr>
          </a:p>
          <a:p>
            <a:pPr eaLnBrk="1" hangingPunct="1">
              <a:lnSpc>
                <a:spcPct val="90000"/>
              </a:lnSpc>
              <a:buFontTx/>
              <a:buNone/>
              <a:defRPr/>
            </a:pPr>
            <a:r>
              <a:rPr lang="en-US" sz="1400" dirty="0" err="1">
                <a:cs typeface="+mn-cs"/>
              </a:rPr>
              <a:t>Arphachad</a:t>
            </a:r>
            <a:r>
              <a:rPr lang="en-US" sz="1400" dirty="0">
                <a:cs typeface="+mn-cs"/>
              </a:rPr>
              <a:t>          Shelah           </a:t>
            </a:r>
            <a:r>
              <a:rPr lang="en-US" sz="1400" dirty="0" err="1">
                <a:cs typeface="+mn-cs"/>
              </a:rPr>
              <a:t>Eber</a:t>
            </a:r>
            <a:r>
              <a:rPr lang="en-US" sz="1400" dirty="0">
                <a:cs typeface="+mn-cs"/>
              </a:rPr>
              <a:t>            </a:t>
            </a:r>
            <a:r>
              <a:rPr lang="en-US" sz="1400" dirty="0" err="1">
                <a:cs typeface="+mn-cs"/>
              </a:rPr>
              <a:t>Peleg</a:t>
            </a:r>
            <a:r>
              <a:rPr lang="en-US" sz="1400" dirty="0">
                <a:cs typeface="+mn-cs"/>
              </a:rPr>
              <a:t>             </a:t>
            </a:r>
            <a:r>
              <a:rPr lang="en-US" sz="1400" dirty="0" err="1">
                <a:cs typeface="+mn-cs"/>
              </a:rPr>
              <a:t>Reu</a:t>
            </a:r>
            <a:r>
              <a:rPr lang="en-US" sz="1400" dirty="0">
                <a:cs typeface="+mn-cs"/>
              </a:rPr>
              <a:t>            </a:t>
            </a:r>
            <a:r>
              <a:rPr lang="en-US" sz="1400" dirty="0" err="1">
                <a:cs typeface="+mn-cs"/>
              </a:rPr>
              <a:t>Serug</a:t>
            </a:r>
            <a:r>
              <a:rPr lang="en-US" sz="1400" dirty="0">
                <a:cs typeface="+mn-cs"/>
              </a:rPr>
              <a:t>           </a:t>
            </a:r>
            <a:r>
              <a:rPr lang="en-US" sz="1400" dirty="0" err="1">
                <a:cs typeface="+mn-cs"/>
              </a:rPr>
              <a:t>Nahor</a:t>
            </a:r>
            <a:r>
              <a:rPr lang="en-US" sz="1400" dirty="0">
                <a:cs typeface="+mn-cs"/>
              </a:rPr>
              <a:t>       </a:t>
            </a:r>
            <a:r>
              <a:rPr lang="en-US" sz="1800" b="1" dirty="0" err="1">
                <a:solidFill>
                  <a:srgbClr val="C00000"/>
                </a:solidFill>
                <a:cs typeface="+mn-cs"/>
              </a:rPr>
              <a:t>Terah</a:t>
            </a:r>
            <a:endParaRPr lang="en-US" sz="1800" b="1" dirty="0">
              <a:solidFill>
                <a:srgbClr val="C00000"/>
              </a:solidFill>
              <a:cs typeface="+mn-cs"/>
            </a:endParaRPr>
          </a:p>
          <a:p>
            <a:pPr eaLnBrk="1" hangingPunct="1">
              <a:lnSpc>
                <a:spcPct val="90000"/>
              </a:lnSpc>
              <a:buFontTx/>
              <a:buNone/>
              <a:defRPr/>
            </a:pPr>
            <a:endParaRPr lang="en-US" sz="1800" b="1" dirty="0">
              <a:cs typeface="+mn-cs"/>
            </a:endParaRPr>
          </a:p>
          <a:p>
            <a:pPr eaLnBrk="1" hangingPunct="1">
              <a:lnSpc>
                <a:spcPct val="90000"/>
              </a:lnSpc>
              <a:buFontTx/>
              <a:buNone/>
              <a:defRPr/>
            </a:pPr>
            <a:r>
              <a:rPr lang="en-US" sz="1400" dirty="0">
                <a:cs typeface="+mn-cs"/>
              </a:rPr>
              <a:t>Abraham			Nahor				Haran</a:t>
            </a:r>
          </a:p>
          <a:p>
            <a:pPr eaLnBrk="1" hangingPunct="1">
              <a:lnSpc>
                <a:spcPct val="90000"/>
              </a:lnSpc>
              <a:buFontTx/>
              <a:buNone/>
              <a:defRPr/>
            </a:pPr>
            <a:endParaRPr lang="en-US" sz="1400" dirty="0">
              <a:cs typeface="+mn-cs"/>
            </a:endParaRPr>
          </a:p>
          <a:p>
            <a:pPr eaLnBrk="1" hangingPunct="1">
              <a:lnSpc>
                <a:spcPct val="90000"/>
              </a:lnSpc>
              <a:buFontTx/>
              <a:buNone/>
              <a:defRPr/>
            </a:pPr>
            <a:endParaRPr lang="en-US" sz="1400" dirty="0">
              <a:cs typeface="+mn-cs"/>
            </a:endParaRPr>
          </a:p>
          <a:p>
            <a:pPr eaLnBrk="1" hangingPunct="1">
              <a:lnSpc>
                <a:spcPct val="90000"/>
              </a:lnSpc>
              <a:buFontTx/>
              <a:buNone/>
              <a:defRPr/>
            </a:pPr>
            <a:r>
              <a:rPr lang="en-US" sz="1400" dirty="0">
                <a:cs typeface="+mn-cs"/>
              </a:rPr>
              <a:t>Ishmael			</a:t>
            </a:r>
            <a:r>
              <a:rPr lang="en-US" sz="1800" b="1" dirty="0">
                <a:solidFill>
                  <a:srgbClr val="C00000"/>
                </a:solidFill>
                <a:cs typeface="+mn-cs"/>
              </a:rPr>
              <a:t>Isaac</a:t>
            </a:r>
            <a:r>
              <a:rPr lang="en-US" sz="1400" dirty="0">
                <a:cs typeface="+mn-cs"/>
              </a:rPr>
              <a:t>	</a:t>
            </a:r>
          </a:p>
          <a:p>
            <a:pPr eaLnBrk="1" hangingPunct="1">
              <a:lnSpc>
                <a:spcPct val="90000"/>
              </a:lnSpc>
              <a:buFontTx/>
              <a:buNone/>
              <a:defRPr/>
            </a:pPr>
            <a:endParaRPr lang="en-US" sz="1400" dirty="0">
              <a:cs typeface="+mn-cs"/>
            </a:endParaRPr>
          </a:p>
          <a:p>
            <a:pPr eaLnBrk="1" hangingPunct="1">
              <a:lnSpc>
                <a:spcPct val="90000"/>
              </a:lnSpc>
              <a:buFontTx/>
              <a:buNone/>
              <a:defRPr/>
            </a:pPr>
            <a:r>
              <a:rPr lang="en-US" sz="1400" dirty="0">
                <a:cs typeface="+mn-cs"/>
              </a:rPr>
              <a:t>			Esau		</a:t>
            </a:r>
            <a:r>
              <a:rPr lang="en-US" sz="1800" b="1" dirty="0">
                <a:solidFill>
                  <a:srgbClr val="C00000"/>
                </a:solidFill>
                <a:cs typeface="+mn-cs"/>
              </a:rPr>
              <a:t>Jacob</a:t>
            </a:r>
          </a:p>
          <a:p>
            <a:pPr eaLnBrk="1" hangingPunct="1">
              <a:lnSpc>
                <a:spcPct val="90000"/>
              </a:lnSpc>
              <a:buFontTx/>
              <a:buNone/>
              <a:defRPr/>
            </a:pPr>
            <a:endParaRPr lang="en-US" sz="1800" b="1" dirty="0">
              <a:cs typeface="+mn-cs"/>
            </a:endParaRPr>
          </a:p>
          <a:p>
            <a:pPr eaLnBrk="1" hangingPunct="1">
              <a:lnSpc>
                <a:spcPct val="90000"/>
              </a:lnSpc>
              <a:buFontTx/>
              <a:buNone/>
              <a:defRPr/>
            </a:pPr>
            <a:r>
              <a:rPr lang="en-US" sz="1400" dirty="0">
                <a:cs typeface="+mn-cs"/>
              </a:rPr>
              <a:t>Reuben Simeon   Levi   </a:t>
            </a:r>
            <a:r>
              <a:rPr lang="en-US" sz="1400" b="1" dirty="0">
                <a:solidFill>
                  <a:srgbClr val="C00000"/>
                </a:solidFill>
                <a:cs typeface="+mn-cs"/>
              </a:rPr>
              <a:t>Judah</a:t>
            </a:r>
            <a:r>
              <a:rPr lang="en-US" sz="1400" b="1" dirty="0">
                <a:cs typeface="+mn-cs"/>
              </a:rPr>
              <a:t>  </a:t>
            </a:r>
            <a:r>
              <a:rPr lang="en-US" sz="1400" dirty="0">
                <a:cs typeface="+mn-cs"/>
              </a:rPr>
              <a:t> Dan   Naphtali   Gad   Asher   Issachar   Zebulun  </a:t>
            </a:r>
            <a:r>
              <a:rPr lang="en-US" sz="1400" b="1" dirty="0">
                <a:solidFill>
                  <a:srgbClr val="C00000"/>
                </a:solidFill>
                <a:cs typeface="+mn-cs"/>
              </a:rPr>
              <a:t>Joseph</a:t>
            </a:r>
            <a:r>
              <a:rPr lang="en-US" sz="1800" b="1" dirty="0">
                <a:cs typeface="+mn-cs"/>
              </a:rPr>
              <a:t> </a:t>
            </a:r>
            <a:r>
              <a:rPr lang="en-US" sz="1400" dirty="0">
                <a:cs typeface="+mn-cs"/>
              </a:rPr>
              <a:t>Benjamin</a:t>
            </a:r>
          </a:p>
        </p:txBody>
      </p:sp>
      <p:sp>
        <p:nvSpPr>
          <p:cNvPr id="26626" name="Rectangle 2"/>
          <p:cNvSpPr>
            <a:spLocks noGrp="1" noChangeArrowheads="1"/>
          </p:cNvSpPr>
          <p:nvPr>
            <p:ph type="title"/>
          </p:nvPr>
        </p:nvSpPr>
        <p:spPr>
          <a:xfrm>
            <a:off x="0" y="44450"/>
            <a:ext cx="9144000" cy="792163"/>
          </a:xfrm>
        </p:spPr>
        <p:txBody>
          <a:bodyPr/>
          <a:lstStyle/>
          <a:p>
            <a:pPr eaLnBrk="1" hangingPunct="1">
              <a:defRPr/>
            </a:pPr>
            <a:r>
              <a:rPr lang="en-US" sz="3200" b="1" dirty="0">
                <a:cs typeface="+mj-cs"/>
              </a:rPr>
              <a:t>Younger Sons Blessed</a:t>
            </a:r>
            <a:r>
              <a:rPr lang="en-US" sz="2400" b="1" dirty="0">
                <a:solidFill>
                  <a:srgbClr val="FF3300"/>
                </a:solidFill>
                <a:cs typeface="+mj-cs"/>
              </a:rPr>
              <a:t> </a:t>
            </a:r>
            <a:r>
              <a:rPr lang="en-US" sz="2400" b="1" dirty="0">
                <a:solidFill>
                  <a:srgbClr val="C00000"/>
                </a:solidFill>
                <a:cs typeface="+mj-cs"/>
              </a:rPr>
              <a:t>(in red)</a:t>
            </a:r>
            <a:endParaRPr lang="en-US" b="1" dirty="0">
              <a:solidFill>
                <a:srgbClr val="C00000"/>
              </a:solidFill>
              <a:cs typeface="+mj-cs"/>
            </a:endParaRPr>
          </a:p>
        </p:txBody>
      </p:sp>
      <p:sp>
        <p:nvSpPr>
          <p:cNvPr id="26633" name="Line 9"/>
          <p:cNvSpPr>
            <a:spLocks noChangeShapeType="1"/>
          </p:cNvSpPr>
          <p:nvPr/>
        </p:nvSpPr>
        <p:spPr bwMode="auto">
          <a:xfrm>
            <a:off x="762000" y="1376363"/>
            <a:ext cx="6324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34" name="Line 10"/>
          <p:cNvSpPr>
            <a:spLocks noChangeShapeType="1"/>
          </p:cNvSpPr>
          <p:nvPr/>
        </p:nvSpPr>
        <p:spPr bwMode="auto">
          <a:xfrm>
            <a:off x="3581400" y="1223963"/>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35" name="Line 11"/>
          <p:cNvSpPr>
            <a:spLocks noChangeShapeType="1"/>
          </p:cNvSpPr>
          <p:nvPr/>
        </p:nvSpPr>
        <p:spPr bwMode="auto">
          <a:xfrm>
            <a:off x="7086600" y="1376363"/>
            <a:ext cx="0" cy="228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37" name="Line 13"/>
          <p:cNvSpPr>
            <a:spLocks noChangeShapeType="1"/>
          </p:cNvSpPr>
          <p:nvPr/>
        </p:nvSpPr>
        <p:spPr bwMode="auto">
          <a:xfrm>
            <a:off x="762000" y="1985963"/>
            <a:ext cx="7239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39" name="Line 15"/>
          <p:cNvSpPr>
            <a:spLocks noChangeShapeType="1"/>
          </p:cNvSpPr>
          <p:nvPr/>
        </p:nvSpPr>
        <p:spPr bwMode="auto">
          <a:xfrm>
            <a:off x="7086600" y="1833563"/>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40" name="Line 16"/>
          <p:cNvSpPr>
            <a:spLocks noChangeShapeType="1"/>
          </p:cNvSpPr>
          <p:nvPr/>
        </p:nvSpPr>
        <p:spPr bwMode="auto">
          <a:xfrm>
            <a:off x="762000" y="2671763"/>
            <a:ext cx="7239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42" name="Line 18"/>
          <p:cNvSpPr>
            <a:spLocks noChangeShapeType="1"/>
          </p:cNvSpPr>
          <p:nvPr/>
        </p:nvSpPr>
        <p:spPr bwMode="auto">
          <a:xfrm>
            <a:off x="8001000" y="1985963"/>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43" name="Line 19"/>
          <p:cNvSpPr>
            <a:spLocks noChangeShapeType="1"/>
          </p:cNvSpPr>
          <p:nvPr/>
        </p:nvSpPr>
        <p:spPr bwMode="auto">
          <a:xfrm>
            <a:off x="8001000" y="2366963"/>
            <a:ext cx="0" cy="3048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44" name="Line 20"/>
          <p:cNvSpPr>
            <a:spLocks noChangeShapeType="1"/>
          </p:cNvSpPr>
          <p:nvPr/>
        </p:nvSpPr>
        <p:spPr bwMode="auto">
          <a:xfrm>
            <a:off x="762000" y="3424237"/>
            <a:ext cx="7315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45" name="Line 21"/>
          <p:cNvSpPr>
            <a:spLocks noChangeShapeType="1"/>
          </p:cNvSpPr>
          <p:nvPr/>
        </p:nvSpPr>
        <p:spPr bwMode="auto">
          <a:xfrm>
            <a:off x="685800" y="4107532"/>
            <a:ext cx="73914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48" name="Line 24"/>
          <p:cNvSpPr>
            <a:spLocks noChangeShapeType="1"/>
          </p:cNvSpPr>
          <p:nvPr/>
        </p:nvSpPr>
        <p:spPr bwMode="auto">
          <a:xfrm>
            <a:off x="762000" y="2671763"/>
            <a:ext cx="0" cy="228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49" name="Line 25"/>
          <p:cNvSpPr>
            <a:spLocks noChangeShapeType="1"/>
          </p:cNvSpPr>
          <p:nvPr/>
        </p:nvSpPr>
        <p:spPr bwMode="auto">
          <a:xfrm>
            <a:off x="762000" y="3276600"/>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50" name="Line 26"/>
          <p:cNvSpPr>
            <a:spLocks noChangeShapeType="1"/>
          </p:cNvSpPr>
          <p:nvPr/>
        </p:nvSpPr>
        <p:spPr bwMode="auto">
          <a:xfrm>
            <a:off x="8077200" y="3416424"/>
            <a:ext cx="0" cy="228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51" name="Line 27"/>
          <p:cNvSpPr>
            <a:spLocks noChangeShapeType="1"/>
          </p:cNvSpPr>
          <p:nvPr/>
        </p:nvSpPr>
        <p:spPr bwMode="auto">
          <a:xfrm>
            <a:off x="8077200" y="3932907"/>
            <a:ext cx="0" cy="16192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52" name="Line 28"/>
          <p:cNvSpPr>
            <a:spLocks noChangeShapeType="1"/>
          </p:cNvSpPr>
          <p:nvPr/>
        </p:nvSpPr>
        <p:spPr bwMode="auto">
          <a:xfrm>
            <a:off x="685800" y="4107532"/>
            <a:ext cx="0" cy="228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53" name="Line 29"/>
          <p:cNvSpPr>
            <a:spLocks noChangeShapeType="1"/>
          </p:cNvSpPr>
          <p:nvPr/>
        </p:nvSpPr>
        <p:spPr bwMode="auto">
          <a:xfrm>
            <a:off x="685800" y="4793332"/>
            <a:ext cx="2743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54" name="Line 30"/>
          <p:cNvSpPr>
            <a:spLocks noChangeShapeType="1"/>
          </p:cNvSpPr>
          <p:nvPr/>
        </p:nvSpPr>
        <p:spPr bwMode="auto">
          <a:xfrm>
            <a:off x="685800" y="4640932"/>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55" name="Line 31"/>
          <p:cNvSpPr>
            <a:spLocks noChangeShapeType="1"/>
          </p:cNvSpPr>
          <p:nvPr/>
        </p:nvSpPr>
        <p:spPr bwMode="auto">
          <a:xfrm>
            <a:off x="3429000" y="4793332"/>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56" name="Line 32"/>
          <p:cNvSpPr>
            <a:spLocks noChangeShapeType="1"/>
          </p:cNvSpPr>
          <p:nvPr/>
        </p:nvSpPr>
        <p:spPr bwMode="auto">
          <a:xfrm>
            <a:off x="2514600" y="5364832"/>
            <a:ext cx="18288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57" name="Line 33"/>
          <p:cNvSpPr>
            <a:spLocks noChangeShapeType="1"/>
          </p:cNvSpPr>
          <p:nvPr/>
        </p:nvSpPr>
        <p:spPr bwMode="auto">
          <a:xfrm>
            <a:off x="685800" y="5868888"/>
            <a:ext cx="74676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58" name="Line 34"/>
          <p:cNvSpPr>
            <a:spLocks noChangeShapeType="1"/>
          </p:cNvSpPr>
          <p:nvPr/>
        </p:nvSpPr>
        <p:spPr bwMode="auto">
          <a:xfrm flipH="1">
            <a:off x="4343400" y="5364832"/>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59" name="Line 35"/>
          <p:cNvSpPr>
            <a:spLocks noChangeShapeType="1"/>
          </p:cNvSpPr>
          <p:nvPr/>
        </p:nvSpPr>
        <p:spPr bwMode="auto">
          <a:xfrm>
            <a:off x="2667000" y="5868888"/>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60" name="Line 36"/>
          <p:cNvSpPr>
            <a:spLocks noChangeShapeType="1"/>
          </p:cNvSpPr>
          <p:nvPr/>
        </p:nvSpPr>
        <p:spPr bwMode="auto">
          <a:xfrm>
            <a:off x="7315200" y="5868888"/>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61" name="Line 37"/>
          <p:cNvSpPr>
            <a:spLocks noChangeShapeType="1"/>
          </p:cNvSpPr>
          <p:nvPr/>
        </p:nvSpPr>
        <p:spPr bwMode="auto">
          <a:xfrm>
            <a:off x="3429000" y="5212432"/>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62" name="Line 38"/>
          <p:cNvSpPr>
            <a:spLocks noChangeShapeType="1"/>
          </p:cNvSpPr>
          <p:nvPr/>
        </p:nvSpPr>
        <p:spPr bwMode="auto">
          <a:xfrm>
            <a:off x="762000" y="1376363"/>
            <a:ext cx="0" cy="228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63" name="Line 39"/>
          <p:cNvSpPr>
            <a:spLocks noChangeShapeType="1"/>
          </p:cNvSpPr>
          <p:nvPr/>
        </p:nvSpPr>
        <p:spPr bwMode="auto">
          <a:xfrm>
            <a:off x="3429000" y="1376363"/>
            <a:ext cx="0" cy="228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65" name="Line 41"/>
          <p:cNvSpPr>
            <a:spLocks noChangeShapeType="1"/>
          </p:cNvSpPr>
          <p:nvPr/>
        </p:nvSpPr>
        <p:spPr bwMode="auto">
          <a:xfrm>
            <a:off x="3505200" y="2671763"/>
            <a:ext cx="0" cy="228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67" name="Line 43"/>
          <p:cNvSpPr>
            <a:spLocks noChangeShapeType="1"/>
          </p:cNvSpPr>
          <p:nvPr/>
        </p:nvSpPr>
        <p:spPr bwMode="auto">
          <a:xfrm>
            <a:off x="7239000" y="2671763"/>
            <a:ext cx="0" cy="228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68" name="Line 44"/>
          <p:cNvSpPr>
            <a:spLocks noChangeShapeType="1"/>
          </p:cNvSpPr>
          <p:nvPr/>
        </p:nvSpPr>
        <p:spPr bwMode="auto">
          <a:xfrm>
            <a:off x="762000" y="1985963"/>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69" name="Line 45"/>
          <p:cNvSpPr>
            <a:spLocks noChangeShapeType="1"/>
          </p:cNvSpPr>
          <p:nvPr/>
        </p:nvSpPr>
        <p:spPr bwMode="auto">
          <a:xfrm>
            <a:off x="1752600" y="1985963"/>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70" name="Line 46"/>
          <p:cNvSpPr>
            <a:spLocks noChangeShapeType="1"/>
          </p:cNvSpPr>
          <p:nvPr/>
        </p:nvSpPr>
        <p:spPr bwMode="auto">
          <a:xfrm>
            <a:off x="2819400" y="1985963"/>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71" name="Line 47"/>
          <p:cNvSpPr>
            <a:spLocks noChangeShapeType="1"/>
          </p:cNvSpPr>
          <p:nvPr/>
        </p:nvSpPr>
        <p:spPr bwMode="auto">
          <a:xfrm>
            <a:off x="3733800" y="1985963"/>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72" name="Line 48"/>
          <p:cNvSpPr>
            <a:spLocks noChangeShapeType="1"/>
          </p:cNvSpPr>
          <p:nvPr/>
        </p:nvSpPr>
        <p:spPr bwMode="auto">
          <a:xfrm>
            <a:off x="4572000" y="1985963"/>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73" name="Line 49"/>
          <p:cNvSpPr>
            <a:spLocks noChangeShapeType="1"/>
          </p:cNvSpPr>
          <p:nvPr/>
        </p:nvSpPr>
        <p:spPr bwMode="auto">
          <a:xfrm>
            <a:off x="5791200" y="1985963"/>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74" name="Line 50"/>
          <p:cNvSpPr>
            <a:spLocks noChangeShapeType="1"/>
          </p:cNvSpPr>
          <p:nvPr/>
        </p:nvSpPr>
        <p:spPr bwMode="auto">
          <a:xfrm>
            <a:off x="6858000" y="1985963"/>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75" name="Line 51"/>
          <p:cNvSpPr>
            <a:spLocks noChangeShapeType="1"/>
          </p:cNvSpPr>
          <p:nvPr/>
        </p:nvSpPr>
        <p:spPr bwMode="auto">
          <a:xfrm>
            <a:off x="990600" y="3416424"/>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76" name="Line 52"/>
          <p:cNvSpPr>
            <a:spLocks noChangeShapeType="1"/>
          </p:cNvSpPr>
          <p:nvPr/>
        </p:nvSpPr>
        <p:spPr bwMode="auto">
          <a:xfrm>
            <a:off x="2133600" y="3416424"/>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77" name="Line 53"/>
          <p:cNvSpPr>
            <a:spLocks noChangeShapeType="1"/>
          </p:cNvSpPr>
          <p:nvPr/>
        </p:nvSpPr>
        <p:spPr bwMode="auto">
          <a:xfrm>
            <a:off x="3200400" y="3416424"/>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78" name="Line 54"/>
          <p:cNvSpPr>
            <a:spLocks noChangeShapeType="1"/>
          </p:cNvSpPr>
          <p:nvPr/>
        </p:nvSpPr>
        <p:spPr bwMode="auto">
          <a:xfrm>
            <a:off x="4191000" y="3416424"/>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79" name="Line 55"/>
          <p:cNvSpPr>
            <a:spLocks noChangeShapeType="1"/>
          </p:cNvSpPr>
          <p:nvPr/>
        </p:nvSpPr>
        <p:spPr bwMode="auto">
          <a:xfrm>
            <a:off x="5181600" y="3416424"/>
            <a:ext cx="0" cy="228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81" name="Line 57"/>
          <p:cNvSpPr>
            <a:spLocks noChangeShapeType="1"/>
          </p:cNvSpPr>
          <p:nvPr/>
        </p:nvSpPr>
        <p:spPr bwMode="auto">
          <a:xfrm>
            <a:off x="6172200" y="3416424"/>
            <a:ext cx="0" cy="228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82" name="Line 58"/>
          <p:cNvSpPr>
            <a:spLocks noChangeShapeType="1"/>
          </p:cNvSpPr>
          <p:nvPr/>
        </p:nvSpPr>
        <p:spPr bwMode="auto">
          <a:xfrm>
            <a:off x="7315200" y="3416424"/>
            <a:ext cx="0" cy="228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83" name="Line 59"/>
          <p:cNvSpPr>
            <a:spLocks noChangeShapeType="1"/>
          </p:cNvSpPr>
          <p:nvPr/>
        </p:nvSpPr>
        <p:spPr bwMode="auto">
          <a:xfrm>
            <a:off x="2514600" y="5364832"/>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84" name="Line 60"/>
          <p:cNvSpPr>
            <a:spLocks noChangeShapeType="1"/>
          </p:cNvSpPr>
          <p:nvPr/>
        </p:nvSpPr>
        <p:spPr bwMode="auto">
          <a:xfrm>
            <a:off x="685800" y="5868888"/>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85" name="Line 61"/>
          <p:cNvSpPr>
            <a:spLocks noChangeShapeType="1"/>
          </p:cNvSpPr>
          <p:nvPr/>
        </p:nvSpPr>
        <p:spPr bwMode="auto">
          <a:xfrm>
            <a:off x="1447800" y="5868888"/>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86" name="Line 62"/>
          <p:cNvSpPr>
            <a:spLocks noChangeShapeType="1"/>
          </p:cNvSpPr>
          <p:nvPr/>
        </p:nvSpPr>
        <p:spPr bwMode="auto">
          <a:xfrm>
            <a:off x="2133600" y="5868888"/>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87" name="Line 63"/>
          <p:cNvSpPr>
            <a:spLocks noChangeShapeType="1"/>
          </p:cNvSpPr>
          <p:nvPr/>
        </p:nvSpPr>
        <p:spPr bwMode="auto">
          <a:xfrm>
            <a:off x="3200400" y="5868888"/>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88" name="Line 64"/>
          <p:cNvSpPr>
            <a:spLocks noChangeShapeType="1"/>
          </p:cNvSpPr>
          <p:nvPr/>
        </p:nvSpPr>
        <p:spPr bwMode="auto">
          <a:xfrm>
            <a:off x="3962400" y="5868888"/>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89" name="Line 65"/>
          <p:cNvSpPr>
            <a:spLocks noChangeShapeType="1"/>
          </p:cNvSpPr>
          <p:nvPr/>
        </p:nvSpPr>
        <p:spPr bwMode="auto">
          <a:xfrm>
            <a:off x="4572000" y="5868888"/>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90" name="Line 66"/>
          <p:cNvSpPr>
            <a:spLocks noChangeShapeType="1"/>
          </p:cNvSpPr>
          <p:nvPr/>
        </p:nvSpPr>
        <p:spPr bwMode="auto">
          <a:xfrm>
            <a:off x="5181600" y="5868888"/>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91" name="Line 67"/>
          <p:cNvSpPr>
            <a:spLocks noChangeShapeType="1"/>
          </p:cNvSpPr>
          <p:nvPr/>
        </p:nvSpPr>
        <p:spPr bwMode="auto">
          <a:xfrm>
            <a:off x="5867400" y="5868888"/>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92" name="Line 68"/>
          <p:cNvSpPr>
            <a:spLocks noChangeShapeType="1"/>
          </p:cNvSpPr>
          <p:nvPr/>
        </p:nvSpPr>
        <p:spPr bwMode="auto">
          <a:xfrm>
            <a:off x="6629400" y="5868888"/>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93" name="Line 69"/>
          <p:cNvSpPr>
            <a:spLocks noChangeShapeType="1"/>
          </p:cNvSpPr>
          <p:nvPr/>
        </p:nvSpPr>
        <p:spPr bwMode="auto">
          <a:xfrm>
            <a:off x="8153400" y="5868888"/>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94" name="Line 70"/>
          <p:cNvSpPr>
            <a:spLocks noChangeShapeType="1"/>
          </p:cNvSpPr>
          <p:nvPr/>
        </p:nvSpPr>
        <p:spPr bwMode="auto">
          <a:xfrm>
            <a:off x="3505200" y="4107532"/>
            <a:ext cx="0" cy="228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26695" name="Line 71"/>
          <p:cNvSpPr>
            <a:spLocks noChangeShapeType="1"/>
          </p:cNvSpPr>
          <p:nvPr/>
        </p:nvSpPr>
        <p:spPr bwMode="auto">
          <a:xfrm>
            <a:off x="7162800" y="4107532"/>
            <a:ext cx="0" cy="228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60" name="Line 30">
            <a:extLst>
              <a:ext uri="{FF2B5EF4-FFF2-40B4-BE49-F238E27FC236}">
                <a16:creationId xmlns:a16="http://schemas.microsoft.com/office/drawing/2014/main" id="{499C273A-F859-EA46-8320-2F22BAD59913}"/>
              </a:ext>
            </a:extLst>
          </p:cNvPr>
          <p:cNvSpPr>
            <a:spLocks noChangeShapeType="1"/>
          </p:cNvSpPr>
          <p:nvPr/>
        </p:nvSpPr>
        <p:spPr bwMode="auto">
          <a:xfrm>
            <a:off x="838200" y="4793332"/>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a:solidFill>
                  <a:srgbClr val="FFFFFF"/>
                </a:solidFill>
                <a:cs typeface="+mj-cs"/>
              </a:rPr>
              <a:t>Difference between </a:t>
            </a:r>
            <a:br>
              <a:rPr lang="en-US">
                <a:solidFill>
                  <a:srgbClr val="FFFFFF"/>
                </a:solidFill>
                <a:cs typeface="+mj-cs"/>
              </a:rPr>
            </a:br>
            <a:r>
              <a:rPr lang="en-US">
                <a:solidFill>
                  <a:srgbClr val="FFFFFF"/>
                </a:solidFill>
                <a:cs typeface="+mj-cs"/>
              </a:rPr>
              <a:t>OT and NT Blessing</a:t>
            </a:r>
          </a:p>
        </p:txBody>
      </p:sp>
      <p:sp>
        <p:nvSpPr>
          <p:cNvPr id="25603" name="Rectangle 3"/>
          <p:cNvSpPr>
            <a:spLocks noGrp="1" noChangeArrowheads="1"/>
          </p:cNvSpPr>
          <p:nvPr>
            <p:ph type="body" idx="1"/>
          </p:nvPr>
        </p:nvSpPr>
        <p:spPr/>
        <p:txBody>
          <a:bodyPr/>
          <a:lstStyle/>
          <a:p>
            <a:pPr eaLnBrk="1" hangingPunct="1">
              <a:buFontTx/>
              <a:buNone/>
              <a:defRPr/>
            </a:pPr>
            <a:r>
              <a:rPr lang="en-US" sz="2800" dirty="0">
                <a:solidFill>
                  <a:srgbClr val="FFFFFF"/>
                </a:solidFill>
                <a:cs typeface="+mn-cs"/>
              </a:rPr>
              <a:t>Old Testament</a:t>
            </a:r>
          </a:p>
          <a:p>
            <a:pPr eaLnBrk="1" hangingPunct="1">
              <a:defRPr/>
            </a:pPr>
            <a:r>
              <a:rPr lang="en-US" sz="2800" dirty="0">
                <a:solidFill>
                  <a:srgbClr val="FFFFFF"/>
                </a:solidFill>
                <a:cs typeface="+mn-cs"/>
              </a:rPr>
              <a:t>The chosen nation is the locus of God</a:t>
            </a:r>
            <a:r>
              <a:rPr lang="fr-FR" altLang="ja-JP" sz="2800" dirty="0">
                <a:solidFill>
                  <a:srgbClr val="FFFFFF"/>
                </a:solidFill>
                <a:latin typeface="Arial"/>
                <a:cs typeface="+mn-cs"/>
              </a:rPr>
              <a:t>'</a:t>
            </a:r>
            <a:r>
              <a:rPr lang="en-US" sz="2800" dirty="0">
                <a:solidFill>
                  <a:srgbClr val="FFFFFF"/>
                </a:solidFill>
                <a:cs typeface="+mn-cs"/>
              </a:rPr>
              <a:t>s blessing</a:t>
            </a:r>
          </a:p>
          <a:p>
            <a:pPr eaLnBrk="1" hangingPunct="1">
              <a:defRPr/>
            </a:pPr>
            <a:r>
              <a:rPr lang="en-US" sz="2800" dirty="0">
                <a:solidFill>
                  <a:srgbClr val="FFFFFF"/>
                </a:solidFill>
                <a:cs typeface="+mn-cs"/>
              </a:rPr>
              <a:t>A heavy but not exclusive emphasis on physical property</a:t>
            </a:r>
          </a:p>
          <a:p>
            <a:pPr eaLnBrk="1" hangingPunct="1">
              <a:buFontTx/>
              <a:buNone/>
              <a:defRPr/>
            </a:pPr>
            <a:r>
              <a:rPr lang="en-US" sz="2800" dirty="0">
                <a:solidFill>
                  <a:srgbClr val="FFFFFF"/>
                </a:solidFill>
                <a:cs typeface="+mn-cs"/>
              </a:rPr>
              <a:t>New Testament</a:t>
            </a:r>
          </a:p>
          <a:p>
            <a:pPr eaLnBrk="1" hangingPunct="1">
              <a:defRPr/>
            </a:pPr>
            <a:r>
              <a:rPr lang="en-US" sz="2800" dirty="0">
                <a:solidFill>
                  <a:srgbClr val="FFFFFF"/>
                </a:solidFill>
                <a:cs typeface="+mn-cs"/>
              </a:rPr>
              <a:t>Focus changed to individual believers</a:t>
            </a:r>
          </a:p>
          <a:p>
            <a:pPr eaLnBrk="1" hangingPunct="1">
              <a:defRPr/>
            </a:pPr>
            <a:r>
              <a:rPr lang="en-US" sz="2800" dirty="0">
                <a:solidFill>
                  <a:srgbClr val="FFFFFF"/>
                </a:solidFill>
                <a:cs typeface="+mn-cs"/>
              </a:rPr>
              <a:t>Little place for material prosperity, as blessing conceived as a spiritual inheritance reserved for believers in heaven</a:t>
            </a:r>
            <a:endParaRPr lang="en-US" dirty="0">
              <a:solidFill>
                <a:srgbClr val="FFFFFF"/>
              </a:solidFill>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838200" y="990600"/>
            <a:ext cx="7467600" cy="3657600"/>
          </a:xfrm>
        </p:spPr>
        <p:txBody>
          <a:bodyPr/>
          <a:lstStyle/>
          <a:p>
            <a:pPr eaLnBrk="1" hangingPunct="1">
              <a:defRPr/>
            </a:pPr>
            <a:r>
              <a:rPr lang="en-US" b="1">
                <a:solidFill>
                  <a:srgbClr val="FFFFFF"/>
                </a:solidFill>
                <a:cs typeface="+mj-cs"/>
              </a:rPr>
              <a:t>TRACING </a:t>
            </a:r>
            <a:br>
              <a:rPr lang="en-US" b="1">
                <a:solidFill>
                  <a:srgbClr val="FFFFFF"/>
                </a:solidFill>
                <a:cs typeface="+mj-cs"/>
              </a:rPr>
            </a:br>
            <a:r>
              <a:rPr lang="en-US" b="1">
                <a:solidFill>
                  <a:srgbClr val="FFFFFF"/>
                </a:solidFill>
                <a:cs typeface="+mj-cs"/>
              </a:rPr>
              <a:t>THE YOUNGER BLESSED THEME </a:t>
            </a:r>
            <a:br>
              <a:rPr lang="en-US" b="1">
                <a:solidFill>
                  <a:srgbClr val="FFFFFF"/>
                </a:solidFill>
                <a:cs typeface="+mj-cs"/>
              </a:rPr>
            </a:br>
            <a:r>
              <a:rPr lang="en-US" b="1">
                <a:solidFill>
                  <a:srgbClr val="FFFFFF"/>
                </a:solidFill>
                <a:cs typeface="+mj-cs"/>
              </a:rPr>
              <a:t>IN GENESIS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3" name="Picture 7"/>
          <p:cNvPicPr>
            <a:picLocks noGrp="1" noChangeAspect="1" noChangeArrowheads="1"/>
          </p:cNvPicPr>
          <p:nvPr>
            <p:ph idx="1"/>
          </p:nvPr>
        </p:nvPicPr>
        <p:blipFill>
          <a:blip r:embed="rId3">
            <a:lum bright="70000" contrast="-70000"/>
            <a:extLst>
              <a:ext uri="{28A0092B-C50C-407E-A947-70E740481C1C}">
                <a14:useLocalDpi xmlns:a14="http://schemas.microsoft.com/office/drawing/2010/main"/>
              </a:ext>
            </a:extLst>
          </a:blip>
          <a:srcRect/>
          <a:stretch>
            <a:fillRect/>
          </a:stretch>
        </p:blipFill>
        <p:spPr>
          <a:xfrm>
            <a:off x="0" y="0"/>
            <a:ext cx="9144000" cy="6858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60425" name="Rectangle 9"/>
          <p:cNvSpPr>
            <a:spLocks noChangeArrowheads="1"/>
          </p:cNvSpPr>
          <p:nvPr/>
        </p:nvSpPr>
        <p:spPr bwMode="auto">
          <a:xfrm>
            <a:off x="762000" y="1981200"/>
            <a:ext cx="3298825"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fr-FR" sz="3600" dirty="0">
                <a:solidFill>
                  <a:schemeClr val="tx2"/>
                </a:solidFill>
                <a:latin typeface="Arial"/>
                <a:cs typeface="+mn-cs"/>
              </a:rPr>
              <a:t>"</a:t>
            </a:r>
            <a:r>
              <a:rPr lang="en-US" sz="3600" dirty="0">
                <a:solidFill>
                  <a:schemeClr val="tx2"/>
                </a:solidFill>
                <a:cs typeface="+mn-cs"/>
              </a:rPr>
              <a:t>Heart</a:t>
            </a:r>
            <a:r>
              <a:rPr lang="en-US" sz="3600" dirty="0">
                <a:solidFill>
                  <a:schemeClr val="tx2"/>
                </a:solidFill>
                <a:latin typeface="Arial"/>
                <a:cs typeface="+mn-cs"/>
              </a:rPr>
              <a:t>"</a:t>
            </a:r>
            <a:r>
              <a:rPr lang="en-US" sz="3600" dirty="0">
                <a:solidFill>
                  <a:schemeClr val="tx2"/>
                </a:solidFill>
                <a:cs typeface="+mn-cs"/>
              </a:rPr>
              <a:t> matters</a:t>
            </a:r>
          </a:p>
        </p:txBody>
      </p:sp>
      <p:sp>
        <p:nvSpPr>
          <p:cNvPr id="60426" name="Rectangle 10"/>
          <p:cNvSpPr>
            <a:spLocks noChangeArrowheads="1"/>
          </p:cNvSpPr>
          <p:nvPr/>
        </p:nvSpPr>
        <p:spPr bwMode="auto">
          <a:xfrm>
            <a:off x="685800" y="2819400"/>
            <a:ext cx="7604125"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3600" dirty="0">
                <a:cs typeface="+mn-cs"/>
              </a:rPr>
              <a:t>"First crops</a:t>
            </a:r>
            <a:r>
              <a:rPr lang="en-US" sz="3600" dirty="0">
                <a:latin typeface="Arial"/>
                <a:cs typeface="+mn-cs"/>
              </a:rPr>
              <a:t>"</a:t>
            </a:r>
            <a:r>
              <a:rPr lang="en-US" sz="3600" dirty="0">
                <a:cs typeface="+mn-cs"/>
              </a:rPr>
              <a:t> not equal to </a:t>
            </a:r>
            <a:r>
              <a:rPr lang="en-US" sz="3600" dirty="0">
                <a:latin typeface="Arial"/>
                <a:cs typeface="+mn-cs"/>
              </a:rPr>
              <a:t>"</a:t>
            </a:r>
            <a:r>
              <a:rPr lang="en-US" sz="3600" dirty="0">
                <a:cs typeface="+mn-cs"/>
              </a:rPr>
              <a:t>first sons</a:t>
            </a:r>
            <a:r>
              <a:rPr lang="en-US" sz="3600" dirty="0">
                <a:latin typeface="Arial"/>
                <a:cs typeface="+mn-cs"/>
              </a:rPr>
              <a:t>"</a:t>
            </a:r>
            <a:endParaRPr lang="en-US" sz="3600" dirty="0">
              <a:cs typeface="+mn-cs"/>
            </a:endParaRPr>
          </a:p>
        </p:txBody>
      </p:sp>
      <p:sp>
        <p:nvSpPr>
          <p:cNvPr id="60428" name="Rectangle 12"/>
          <p:cNvSpPr>
            <a:spLocks noChangeArrowheads="1"/>
          </p:cNvSpPr>
          <p:nvPr/>
        </p:nvSpPr>
        <p:spPr bwMode="auto">
          <a:xfrm>
            <a:off x="457200" y="4495800"/>
            <a:ext cx="8305800" cy="1298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90000"/>
              </a:lnSpc>
              <a:spcBef>
                <a:spcPct val="20000"/>
              </a:spcBef>
              <a:defRPr/>
            </a:pPr>
            <a:r>
              <a:rPr lang="en-US" sz="4400">
                <a:cs typeface="+mn-cs"/>
              </a:rPr>
              <a:t>…Now Abel kept flocks, and Cain worked the soil. </a:t>
            </a:r>
          </a:p>
        </p:txBody>
      </p:sp>
      <p:sp>
        <p:nvSpPr>
          <p:cNvPr id="60429" name="Text Box 13"/>
          <p:cNvSpPr txBox="1">
            <a:spLocks noChangeArrowheads="1"/>
          </p:cNvSpPr>
          <p:nvPr/>
        </p:nvSpPr>
        <p:spPr bwMode="auto">
          <a:xfrm>
            <a:off x="1143000" y="381000"/>
            <a:ext cx="5029200"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a:cs typeface="+mn-cs"/>
              </a:rPr>
              <a:t>The first secret of the blessings linked to: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Landscape 061"/>
          <p:cNvPicPr>
            <a:picLocks noChangeAspect="1" noChangeArrowheads="1"/>
          </p:cNvPicPr>
          <p:nvPr/>
        </p:nvPicPr>
        <p:blipFill>
          <a:blip r:embed="rId2">
            <a:lum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 uri="{FAA26D3D-D897-4be2-8F04-BA451C77F1D7}">
              <ma14:placeholderFlag xmlns:ma14="http://schemas.microsoft.com/office/mac/drawingml/2011/main" xmlns="" val="1"/>
            </a:ext>
          </a:extLst>
        </p:spPr>
      </p:pic>
      <p:sp>
        <p:nvSpPr>
          <p:cNvPr id="8" name="Rectangle 6"/>
          <p:cNvSpPr>
            <a:spLocks noChangeArrowheads="1"/>
          </p:cNvSpPr>
          <p:nvPr/>
        </p:nvSpPr>
        <p:spPr bwMode="auto">
          <a:xfrm>
            <a:off x="685800" y="1828800"/>
            <a:ext cx="7772400" cy="2838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fontAlgn="auto">
              <a:spcBef>
                <a:spcPts val="0"/>
              </a:spcBef>
              <a:spcAft>
                <a:spcPts val="0"/>
              </a:spcAft>
              <a:defRPr/>
            </a:pPr>
            <a:r>
              <a:rPr lang="en-US" sz="3600" b="1" kern="0" dirty="0">
                <a:solidFill>
                  <a:srgbClr val="FFFFFF"/>
                </a:solidFill>
                <a:effectLst>
                  <a:glow rad="228600">
                    <a:srgbClr val="000000"/>
                  </a:glow>
                </a:effectLst>
                <a:cs typeface="+mn-cs"/>
              </a:rPr>
              <a:t>Blest be the ties that binds</a:t>
            </a:r>
          </a:p>
          <a:p>
            <a:pPr algn="ctr" fontAlgn="auto">
              <a:spcBef>
                <a:spcPts val="0"/>
              </a:spcBef>
              <a:spcAft>
                <a:spcPts val="0"/>
              </a:spcAft>
              <a:defRPr/>
            </a:pPr>
            <a:r>
              <a:rPr lang="en-US" sz="3600" b="1" kern="0" dirty="0">
                <a:solidFill>
                  <a:srgbClr val="FFFFFF"/>
                </a:solidFill>
                <a:effectLst>
                  <a:glow rad="228600">
                    <a:srgbClr val="000000"/>
                  </a:glow>
                </a:effectLst>
                <a:cs typeface="+mn-cs"/>
              </a:rPr>
              <a:t>Our hearts in Christian love</a:t>
            </a:r>
          </a:p>
          <a:p>
            <a:pPr algn="ctr" fontAlgn="auto">
              <a:spcBef>
                <a:spcPts val="0"/>
              </a:spcBef>
              <a:spcAft>
                <a:spcPts val="0"/>
              </a:spcAft>
              <a:defRPr/>
            </a:pPr>
            <a:r>
              <a:rPr lang="en-US" sz="3600" b="1" kern="0" dirty="0">
                <a:solidFill>
                  <a:srgbClr val="FFFFFF"/>
                </a:solidFill>
                <a:effectLst>
                  <a:glow rad="228600">
                    <a:srgbClr val="000000"/>
                  </a:glow>
                </a:effectLst>
                <a:cs typeface="+mn-cs"/>
              </a:rPr>
              <a:t>The fellowship of kindred minds</a:t>
            </a:r>
          </a:p>
          <a:p>
            <a:pPr algn="ctr" fontAlgn="auto">
              <a:spcBef>
                <a:spcPts val="0"/>
              </a:spcBef>
              <a:spcAft>
                <a:spcPts val="0"/>
              </a:spcAft>
              <a:defRPr/>
            </a:pPr>
            <a:r>
              <a:rPr lang="en-US" sz="3600" b="1" kern="0" dirty="0">
                <a:solidFill>
                  <a:srgbClr val="FFFFFF"/>
                </a:solidFill>
                <a:effectLst>
                  <a:glow rad="228600">
                    <a:srgbClr val="000000"/>
                  </a:glow>
                </a:effectLst>
                <a:cs typeface="+mn-cs"/>
              </a:rPr>
              <a:t>Is like to that of God</a:t>
            </a:r>
          </a:p>
          <a:p>
            <a:pPr algn="ctr" fontAlgn="auto">
              <a:spcBef>
                <a:spcPts val="0"/>
              </a:spcBef>
              <a:spcAft>
                <a:spcPts val="0"/>
              </a:spcAft>
              <a:defRPr/>
            </a:pPr>
            <a:r>
              <a:rPr lang="en-US" sz="3600" b="1" kern="0" dirty="0">
                <a:solidFill>
                  <a:srgbClr val="FFFFFF"/>
                </a:solidFill>
                <a:effectLst>
                  <a:glow rad="228600">
                    <a:srgbClr val="000000"/>
                  </a:glow>
                </a:effectLst>
                <a:cs typeface="+mn-cs"/>
              </a:rPr>
              <a:t>(2x)</a:t>
            </a:r>
          </a:p>
        </p:txBody>
      </p:sp>
      <p:sp>
        <p:nvSpPr>
          <p:cNvPr id="2" name="Title 1"/>
          <p:cNvSpPr>
            <a:spLocks noGrp="1"/>
          </p:cNvSpPr>
          <p:nvPr>
            <p:ph type="title"/>
          </p:nvPr>
        </p:nvSpPr>
        <p:spPr>
          <a:xfrm>
            <a:off x="16448" y="157512"/>
            <a:ext cx="9049395" cy="1183256"/>
          </a:xfrm>
        </p:spPr>
        <p:txBody>
          <a:bodyPr/>
          <a:lstStyle/>
          <a:p>
            <a:pPr algn="r">
              <a:defRPr/>
            </a:pPr>
            <a:r>
              <a:rPr lang="en-US" sz="6600" b="1" dirty="0">
                <a:effectLst>
                  <a:glow rad="177800">
                    <a:schemeClr val="bg2"/>
                  </a:glow>
                </a:effectLst>
              </a:rPr>
              <a:t>Blessed Be the Tie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7" name="Object 4"/>
          <p:cNvGraphicFramePr>
            <a:graphicFrameLocks noGrp="1" noChangeAspect="1"/>
          </p:cNvGraphicFramePr>
          <p:nvPr>
            <p:ph sz="half" idx="1"/>
          </p:nvPr>
        </p:nvGraphicFramePr>
        <p:xfrm>
          <a:off x="30163" y="609600"/>
          <a:ext cx="4699000" cy="6248400"/>
        </p:xfrm>
        <a:graphic>
          <a:graphicData uri="http://schemas.openxmlformats.org/presentationml/2006/ole">
            <mc:AlternateContent xmlns:mc="http://schemas.openxmlformats.org/markup-compatibility/2006">
              <mc:Choice xmlns:v="urn:schemas-microsoft-com:vml" Requires="v">
                <p:oleObj spid="_x0000_s39966" name="Photo Editor Photo" r:id="rId4" imgW="952633" imgH="1267002" progId="MSPhotoEd.3">
                  <p:embed/>
                </p:oleObj>
              </mc:Choice>
              <mc:Fallback>
                <p:oleObj name="Photo Editor Photo" r:id="rId4" imgW="952633" imgH="1267002" progId="MSPhotoEd.3">
                  <p:embed/>
                  <p:pic>
                    <p:nvPicPr>
                      <p:cNvPr id="0" name="Object 4"/>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30163" y="609600"/>
                        <a:ext cx="4699000" cy="624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39938" name="Object 7"/>
          <p:cNvGraphicFramePr>
            <a:graphicFrameLocks noGrp="1" noChangeAspect="1"/>
          </p:cNvGraphicFramePr>
          <p:nvPr>
            <p:ph sz="half" idx="2"/>
          </p:nvPr>
        </p:nvGraphicFramePr>
        <p:xfrm>
          <a:off x="4724400" y="609600"/>
          <a:ext cx="4389438" cy="6248400"/>
        </p:xfrm>
        <a:graphic>
          <a:graphicData uri="http://schemas.openxmlformats.org/presentationml/2006/ole">
            <mc:AlternateContent xmlns:mc="http://schemas.openxmlformats.org/markup-compatibility/2006">
              <mc:Choice xmlns:v="urn:schemas-microsoft-com:vml" Requires="v">
                <p:oleObj spid="_x0000_s39967" name="Photo Editor Photo" r:id="rId6" imgW="952633" imgH="1267002" progId="MSPhotoEd.3">
                  <p:embed/>
                </p:oleObj>
              </mc:Choice>
              <mc:Fallback>
                <p:oleObj name="Photo Editor Photo" r:id="rId6" imgW="952633" imgH="1267002" progId="MSPhotoEd.3">
                  <p:embed/>
                  <p:pic>
                    <p:nvPicPr>
                      <p:cNvPr id="0" name="Object 7"/>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4724400" y="609600"/>
                        <a:ext cx="4389438" cy="624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2474" name="Rectangle 10"/>
          <p:cNvSpPr>
            <a:spLocks noChangeArrowheads="1"/>
          </p:cNvSpPr>
          <p:nvPr/>
        </p:nvSpPr>
        <p:spPr bwMode="auto">
          <a:xfrm>
            <a:off x="1143000" y="4038600"/>
            <a:ext cx="7207250" cy="2298700"/>
          </a:xfrm>
          <a:prstGeom prst="rect">
            <a:avLst/>
          </a:prstGeom>
          <a:noFill/>
          <a:ln w="9525">
            <a:solidFill>
              <a:schemeClr val="bg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3600" dirty="0">
                <a:solidFill>
                  <a:srgbClr val="333300"/>
                </a:solidFill>
                <a:cs typeface="+mn-cs"/>
              </a:rPr>
              <a:t>But Abel brought fat portions from some of the firstborn of his flock. The Lord looked with favor on Abel and his offering</a:t>
            </a:r>
            <a:r>
              <a:rPr lang="is-IS" sz="3600" dirty="0">
                <a:solidFill>
                  <a:srgbClr val="333300"/>
                </a:solidFill>
                <a:cs typeface="+mn-cs"/>
              </a:rPr>
              <a:t>…</a:t>
            </a:r>
            <a:endParaRPr lang="en-US" sz="3600" dirty="0">
              <a:solidFill>
                <a:srgbClr val="333300"/>
              </a:solidFill>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cain4"/>
          <p:cNvPicPr>
            <a:picLocks noGrp="1" noChangeAspect="1" noChangeArrowheads="1"/>
          </p:cNvPicPr>
          <p:nvPr>
            <p:ph sz="half" idx="1"/>
          </p:nvPr>
        </p:nvPicPr>
        <p:blipFill>
          <a:blip r:embed="rId3">
            <a:lum bright="70000" contrast="-70000"/>
            <a:extLst>
              <a:ext uri="{28A0092B-C50C-407E-A947-70E740481C1C}">
                <a14:useLocalDpi xmlns:a14="http://schemas.microsoft.com/office/drawing/2010/main"/>
              </a:ext>
            </a:extLst>
          </a:blip>
          <a:srcRect/>
          <a:stretch>
            <a:fillRect/>
          </a:stretch>
        </p:blipFill>
        <p:spPr>
          <a:xfrm>
            <a:off x="-4763" y="0"/>
            <a:ext cx="5156201" cy="6858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65547" name="Rectangle 11"/>
          <p:cNvSpPr>
            <a:spLocks noChangeArrowheads="1"/>
          </p:cNvSpPr>
          <p:nvPr/>
        </p:nvSpPr>
        <p:spPr bwMode="auto">
          <a:xfrm>
            <a:off x="5334000" y="1143000"/>
            <a:ext cx="3505200" cy="5508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3200" dirty="0">
                <a:solidFill>
                  <a:srgbClr val="FFFFFF"/>
                </a:solidFill>
                <a:cs typeface="+mn-cs"/>
              </a:rPr>
              <a:t>In the course of time Cain brought some of the fruits of the soil as an offering to the Lord. </a:t>
            </a:r>
          </a:p>
          <a:p>
            <a:pPr>
              <a:defRPr/>
            </a:pPr>
            <a:endParaRPr lang="en-US" sz="3200" dirty="0">
              <a:solidFill>
                <a:srgbClr val="FFFFFF"/>
              </a:solidFill>
              <a:cs typeface="+mn-cs"/>
            </a:endParaRPr>
          </a:p>
          <a:p>
            <a:pPr>
              <a:defRPr/>
            </a:pPr>
            <a:r>
              <a:rPr lang="en-US" sz="3200" dirty="0">
                <a:solidFill>
                  <a:srgbClr val="FFFFFF"/>
                </a:solidFill>
                <a:cs typeface="+mn-cs"/>
              </a:rPr>
              <a:t>But on Cain and his offering he did not look with favor.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cain3"/>
          <p:cNvPicPr>
            <a:picLocks noGrp="1" noChangeAspect="1" noChangeArrowheads="1"/>
          </p:cNvPicPr>
          <p:nvPr>
            <p:ph sz="half" idx="1"/>
          </p:nvPr>
        </p:nvPicPr>
        <p:blipFill>
          <a:blip r:embed="rId4">
            <a:extLst>
              <a:ext uri="{28A0092B-C50C-407E-A947-70E740481C1C}">
                <a14:useLocalDpi xmlns:a14="http://schemas.microsoft.com/office/drawing/2010/main"/>
              </a:ext>
            </a:extLst>
          </a:blip>
          <a:srcRect/>
          <a:stretch>
            <a:fillRect/>
          </a:stretch>
        </p:blipFill>
        <p:spPr>
          <a:xfrm>
            <a:off x="0" y="1676400"/>
            <a:ext cx="2636838" cy="35052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graphicFrame>
        <p:nvGraphicFramePr>
          <p:cNvPr id="44034" name="Object 7"/>
          <p:cNvGraphicFramePr>
            <a:graphicFrameLocks noGrp="1" noChangeAspect="1"/>
          </p:cNvGraphicFramePr>
          <p:nvPr>
            <p:ph sz="quarter" idx="2"/>
          </p:nvPr>
        </p:nvGraphicFramePr>
        <p:xfrm>
          <a:off x="2819400" y="2971800"/>
          <a:ext cx="3300413" cy="1920875"/>
        </p:xfrm>
        <a:graphic>
          <a:graphicData uri="http://schemas.openxmlformats.org/presentationml/2006/ole">
            <mc:AlternateContent xmlns:mc="http://schemas.openxmlformats.org/markup-compatibility/2006">
              <mc:Choice xmlns:v="urn:schemas-microsoft-com:vml" Requires="v">
                <p:oleObj spid="_x0000_s44062" name="Photo Editor Photo" r:id="rId5" imgW="6335009" imgH="3685714" progId="MSPhotoEd.3">
                  <p:embed/>
                </p:oleObj>
              </mc:Choice>
              <mc:Fallback>
                <p:oleObj name="Photo Editor Photo" r:id="rId5" imgW="6335009" imgH="3685714" progId="MSPhotoEd.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2971800"/>
                        <a:ext cx="3300413" cy="1920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44035" name="Object 10"/>
          <p:cNvGraphicFramePr>
            <a:graphicFrameLocks noGrp="1" noChangeAspect="1"/>
          </p:cNvGraphicFramePr>
          <p:nvPr>
            <p:ph sz="quarter" idx="3"/>
          </p:nvPr>
        </p:nvGraphicFramePr>
        <p:xfrm>
          <a:off x="6248400" y="1676400"/>
          <a:ext cx="2655888" cy="3532188"/>
        </p:xfrm>
        <a:graphic>
          <a:graphicData uri="http://schemas.openxmlformats.org/presentationml/2006/ole">
            <mc:AlternateContent xmlns:mc="http://schemas.openxmlformats.org/markup-compatibility/2006">
              <mc:Choice xmlns:v="urn:schemas-microsoft-com:vml" Requires="v">
                <p:oleObj spid="_x0000_s44063" name="Photo Editor Photo" r:id="rId7" imgW="952633" imgH="1267002" progId="MSPhotoEd.3">
                  <p:embed/>
                </p:oleObj>
              </mc:Choice>
              <mc:Fallback>
                <p:oleObj name="Photo Editor Photo" r:id="rId7" imgW="952633" imgH="1267002" progId="MSPhotoEd.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1676400"/>
                        <a:ext cx="2655888" cy="3532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50825" y="274638"/>
            <a:ext cx="8713788" cy="3154362"/>
          </a:xfrm>
        </p:spPr>
        <p:txBody>
          <a:bodyPr/>
          <a:lstStyle/>
          <a:p>
            <a:pPr eaLnBrk="1" hangingPunct="1">
              <a:defRPr/>
            </a:pPr>
            <a:r>
              <a:rPr lang="en-US" sz="3200" dirty="0">
                <a:solidFill>
                  <a:srgbClr val="FFFFFF"/>
                </a:solidFill>
                <a:cs typeface="+mj-cs"/>
              </a:rPr>
              <a:t>God knew Cain</a:t>
            </a:r>
            <a:r>
              <a:rPr lang="fr-FR" altLang="ja-JP" sz="3200" dirty="0">
                <a:solidFill>
                  <a:srgbClr val="FFFFFF"/>
                </a:solidFill>
                <a:latin typeface="Arial"/>
                <a:cs typeface="+mj-cs"/>
              </a:rPr>
              <a:t>'</a:t>
            </a:r>
            <a:r>
              <a:rPr lang="en-US" sz="3200" dirty="0">
                <a:solidFill>
                  <a:srgbClr val="FFFFFF"/>
                </a:solidFill>
                <a:cs typeface="+mj-cs"/>
              </a:rPr>
              <a:t>s heart </a:t>
            </a:r>
            <a:br>
              <a:rPr lang="en-US" sz="3200" dirty="0">
                <a:solidFill>
                  <a:srgbClr val="FFFFFF"/>
                </a:solidFill>
                <a:cs typeface="+mj-cs"/>
              </a:rPr>
            </a:br>
            <a:r>
              <a:rPr lang="en-US" sz="3200" dirty="0">
                <a:solidFill>
                  <a:srgbClr val="FFFFFF"/>
                </a:solidFill>
                <a:cs typeface="+mj-cs"/>
              </a:rPr>
              <a:t>even before the time of offering.</a:t>
            </a:r>
            <a:br>
              <a:rPr lang="en-US" sz="3200" dirty="0">
                <a:solidFill>
                  <a:srgbClr val="FFFFFF"/>
                </a:solidFill>
                <a:cs typeface="+mj-cs"/>
              </a:rPr>
            </a:br>
            <a:r>
              <a:rPr lang="en-US" sz="3200" dirty="0">
                <a:solidFill>
                  <a:srgbClr val="FFFFFF"/>
                </a:solidFill>
                <a:cs typeface="+mj-cs"/>
              </a:rPr>
              <a:t>So God rejected the offering of Cain. </a:t>
            </a:r>
            <a:br>
              <a:rPr lang="en-US" sz="3200" dirty="0">
                <a:solidFill>
                  <a:srgbClr val="FFFFFF"/>
                </a:solidFill>
                <a:cs typeface="+mj-cs"/>
              </a:rPr>
            </a:br>
            <a:r>
              <a:rPr lang="en-US" sz="3200" dirty="0">
                <a:solidFill>
                  <a:srgbClr val="FFFFFF"/>
                </a:solidFill>
                <a:cs typeface="+mj-cs"/>
              </a:rPr>
              <a:t>Cain kept the sin of jealousy in his heart which was revealed when he killed his brother.</a:t>
            </a:r>
            <a:endParaRPr lang="en-US" dirty="0">
              <a:solidFill>
                <a:srgbClr val="FFFFFF"/>
              </a:solidFill>
              <a:cs typeface="+mj-cs"/>
            </a:endParaRPr>
          </a:p>
        </p:txBody>
      </p:sp>
      <p:sp>
        <p:nvSpPr>
          <p:cNvPr id="95236" name="Text Box 4"/>
          <p:cNvSpPr txBox="1">
            <a:spLocks noChangeArrowheads="1"/>
          </p:cNvSpPr>
          <p:nvPr/>
        </p:nvSpPr>
        <p:spPr bwMode="auto">
          <a:xfrm>
            <a:off x="381000" y="3733800"/>
            <a:ext cx="8382000" cy="2800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dirty="0">
                <a:solidFill>
                  <a:srgbClr val="FFFFFF"/>
                </a:solidFill>
                <a:cs typeface="+mn-cs"/>
              </a:rPr>
              <a:t>1 John 3:12</a:t>
            </a:r>
          </a:p>
          <a:p>
            <a:pPr>
              <a:spcBef>
                <a:spcPct val="50000"/>
              </a:spcBef>
              <a:defRPr/>
            </a:pPr>
            <a:r>
              <a:rPr lang="en-US" sz="3200" dirty="0">
                <a:solidFill>
                  <a:srgbClr val="FFFFFF"/>
                </a:solidFill>
                <a:cs typeface="+mn-cs"/>
              </a:rPr>
              <a:t>"Do not be like Cain, who belonged to the evil one and murdered his brother. And why did he murder him? Because his own actions were evil and his brother</a:t>
            </a:r>
            <a:r>
              <a:rPr lang="fr-FR" altLang="ja-JP" sz="3200" dirty="0">
                <a:solidFill>
                  <a:srgbClr val="FFFFFF"/>
                </a:solidFill>
                <a:latin typeface="Arial"/>
                <a:cs typeface="+mn-cs"/>
              </a:rPr>
              <a:t>'</a:t>
            </a:r>
            <a:r>
              <a:rPr lang="en-US" sz="3200" dirty="0">
                <a:solidFill>
                  <a:srgbClr val="FFFFFF"/>
                </a:solidFill>
                <a:cs typeface="+mn-cs"/>
              </a:rPr>
              <a:t>s were righteous."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0" y="304800"/>
            <a:ext cx="8229600" cy="655638"/>
          </a:xfrm>
        </p:spPr>
        <p:txBody>
          <a:bodyPr/>
          <a:lstStyle/>
          <a:p>
            <a:pPr eaLnBrk="1" hangingPunct="1">
              <a:defRPr/>
            </a:pPr>
            <a:r>
              <a:rPr lang="en-US" sz="4000">
                <a:solidFill>
                  <a:srgbClr val="FFFFFF"/>
                </a:solidFill>
                <a:cs typeface="+mj-cs"/>
              </a:rPr>
              <a:t>Summary</a:t>
            </a:r>
          </a:p>
        </p:txBody>
      </p:sp>
      <p:sp>
        <p:nvSpPr>
          <p:cNvPr id="41987" name="Rectangle 3"/>
          <p:cNvSpPr>
            <a:spLocks noGrp="1" noChangeArrowheads="1"/>
          </p:cNvSpPr>
          <p:nvPr>
            <p:ph type="body" idx="1"/>
          </p:nvPr>
        </p:nvSpPr>
        <p:spPr>
          <a:xfrm>
            <a:off x="304800" y="1117178"/>
            <a:ext cx="5029200" cy="655638"/>
          </a:xfrm>
          <a:noFill/>
          <a:ln>
            <a:noFill/>
          </a:ln>
          <a:effectLst/>
        </p:spPr>
        <p:txBody>
          <a:bodyPr/>
          <a:lstStyle/>
          <a:p>
            <a:pPr marL="0" indent="0">
              <a:buNone/>
            </a:pPr>
            <a:r>
              <a:rPr lang="en-US" sz="2400" kern="1200" dirty="0">
                <a:solidFill>
                  <a:srgbClr val="FFFFFF"/>
                </a:solidFill>
                <a:latin typeface="Arial" charset="0"/>
                <a:ea typeface="ＭＳ Ｐゴシック" charset="0"/>
                <a:cs typeface="+mn-cs"/>
              </a:rPr>
              <a:t>God favored Abel over Cain. </a:t>
            </a:r>
          </a:p>
        </p:txBody>
      </p:sp>
      <p:sp>
        <p:nvSpPr>
          <p:cNvPr id="41989" name="Rectangle 5"/>
          <p:cNvSpPr>
            <a:spLocks noChangeArrowheads="1"/>
          </p:cNvSpPr>
          <p:nvPr/>
        </p:nvSpPr>
        <p:spPr bwMode="auto">
          <a:xfrm>
            <a:off x="304800" y="1828800"/>
            <a:ext cx="49530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defRPr/>
            </a:pPr>
            <a:r>
              <a:rPr lang="en-US" dirty="0">
                <a:solidFill>
                  <a:srgbClr val="FFFFFF"/>
                </a:solidFill>
                <a:cs typeface="+mn-cs"/>
              </a:rPr>
              <a:t>It was not the “gift” but the “giver”</a:t>
            </a:r>
          </a:p>
        </p:txBody>
      </p:sp>
      <p:sp>
        <p:nvSpPr>
          <p:cNvPr id="41990" name="Rectangle 6"/>
          <p:cNvSpPr>
            <a:spLocks noChangeArrowheads="1"/>
          </p:cNvSpPr>
          <p:nvPr/>
        </p:nvSpPr>
        <p:spPr bwMode="auto">
          <a:xfrm>
            <a:off x="304800" y="2420888"/>
            <a:ext cx="82296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defRPr/>
            </a:pPr>
            <a:r>
              <a:rPr lang="en-US" dirty="0">
                <a:solidFill>
                  <a:srgbClr val="FFFFFF"/>
                </a:solidFill>
                <a:cs typeface="+mn-cs"/>
              </a:rPr>
              <a:t>Abel gave what was costly to him – the “fat pieces,” the choicest parts—the firstborn of his flock.</a:t>
            </a:r>
          </a:p>
        </p:txBody>
      </p:sp>
      <p:sp>
        <p:nvSpPr>
          <p:cNvPr id="41991" name="Rectangle 7"/>
          <p:cNvSpPr>
            <a:spLocks noChangeArrowheads="1"/>
          </p:cNvSpPr>
          <p:nvPr/>
        </p:nvSpPr>
        <p:spPr bwMode="auto">
          <a:xfrm>
            <a:off x="304800" y="3352800"/>
            <a:ext cx="82296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defRPr/>
            </a:pPr>
            <a:r>
              <a:rPr lang="en-US" dirty="0">
                <a:solidFill>
                  <a:srgbClr val="FFFFFF"/>
                </a:solidFill>
                <a:cs typeface="+mn-cs"/>
              </a:rPr>
              <a:t>The focus was on the two men and their heart condition. </a:t>
            </a:r>
          </a:p>
        </p:txBody>
      </p:sp>
      <p:sp>
        <p:nvSpPr>
          <p:cNvPr id="41992" name="Rectangle 8"/>
          <p:cNvSpPr>
            <a:spLocks noChangeArrowheads="1"/>
          </p:cNvSpPr>
          <p:nvPr/>
        </p:nvSpPr>
        <p:spPr bwMode="auto">
          <a:xfrm>
            <a:off x="304800" y="3933056"/>
            <a:ext cx="82296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defRPr/>
            </a:pPr>
            <a:r>
              <a:rPr lang="en-US" dirty="0">
                <a:solidFill>
                  <a:srgbClr val="FFFFFF"/>
                </a:solidFill>
                <a:cs typeface="+mn-cs"/>
              </a:rPr>
              <a:t>God</a:t>
            </a:r>
            <a:r>
              <a:rPr lang="fr-FR" altLang="ja-JP" dirty="0">
                <a:solidFill>
                  <a:srgbClr val="FFFFFF"/>
                </a:solidFill>
                <a:latin typeface="Arial"/>
                <a:cs typeface="+mn-cs"/>
              </a:rPr>
              <a:t>'</a:t>
            </a:r>
            <a:r>
              <a:rPr lang="en-US" dirty="0">
                <a:solidFill>
                  <a:srgbClr val="FFFFFF"/>
                </a:solidFill>
                <a:cs typeface="+mn-cs"/>
              </a:rPr>
              <a:t>s favor was directed toward the person first, then the offering brought.</a:t>
            </a:r>
          </a:p>
        </p:txBody>
      </p:sp>
      <p:sp>
        <p:nvSpPr>
          <p:cNvPr id="41993" name="Rectangle 9"/>
          <p:cNvSpPr>
            <a:spLocks noChangeArrowheads="1"/>
          </p:cNvSpPr>
          <p:nvPr/>
        </p:nvSpPr>
        <p:spPr bwMode="auto">
          <a:xfrm>
            <a:off x="304800" y="4876800"/>
            <a:ext cx="8839200" cy="198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spcBef>
                <a:spcPct val="20000"/>
              </a:spcBef>
              <a:defRPr/>
            </a:pPr>
            <a:r>
              <a:rPr lang="en-US" dirty="0">
                <a:solidFill>
                  <a:srgbClr val="FFFFFF"/>
                </a:solidFill>
                <a:cs typeface="+mn-cs"/>
              </a:rPr>
              <a:t>Cain</a:t>
            </a:r>
            <a:r>
              <a:rPr lang="fr-FR" altLang="ja-JP" dirty="0">
                <a:solidFill>
                  <a:srgbClr val="FFFFFF"/>
                </a:solidFill>
                <a:latin typeface="Arial"/>
                <a:cs typeface="+mn-cs"/>
              </a:rPr>
              <a:t>'</a:t>
            </a:r>
            <a:r>
              <a:rPr lang="en-US" dirty="0">
                <a:solidFill>
                  <a:srgbClr val="FFFFFF"/>
                </a:solidFill>
                <a:cs typeface="+mn-cs"/>
              </a:rPr>
              <a:t>s heart and not his offering was the problem – verse 5 – </a:t>
            </a:r>
            <a:r>
              <a:rPr lang="en-US" altLang="ja-JP" dirty="0">
                <a:solidFill>
                  <a:srgbClr val="FFFFFF"/>
                </a:solidFill>
                <a:latin typeface="Arial"/>
                <a:cs typeface="+mn-cs"/>
              </a:rPr>
              <a:t>"</a:t>
            </a:r>
            <a:r>
              <a:rPr lang="en-US" dirty="0">
                <a:solidFill>
                  <a:srgbClr val="FFFFFF"/>
                </a:solidFill>
                <a:cs typeface="+mn-cs"/>
              </a:rPr>
              <a:t>so Cain was very angry, and his face was downcast.</a:t>
            </a:r>
            <a:r>
              <a:rPr lang="en-US" altLang="ja-JP" dirty="0">
                <a:solidFill>
                  <a:srgbClr val="FFFFFF"/>
                </a:solidFill>
                <a:latin typeface="Arial"/>
                <a:cs typeface="+mn-cs"/>
              </a:rPr>
              <a:t>"</a:t>
            </a:r>
            <a:r>
              <a:rPr lang="en-US" dirty="0">
                <a:solidFill>
                  <a:srgbClr val="FFFFFF"/>
                </a:solidFill>
                <a:cs typeface="+mn-cs"/>
              </a:rPr>
              <a:t> Instead of rectifying his attitude, Cain allowed his heart to harden further towards murder. Cain hid his anger within his heart, away from his brother’s sight.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9"/>
                                        </p:tgtEl>
                                        <p:attrNameLst>
                                          <p:attrName>style.visibility</p:attrName>
                                        </p:attrNameLst>
                                      </p:cBhvr>
                                      <p:to>
                                        <p:strVal val="visible"/>
                                      </p:to>
                                    </p:set>
                                    <p:anim calcmode="lin" valueType="num">
                                      <p:cBhvr additive="base">
                                        <p:cTn id="13" dur="500" fill="hold"/>
                                        <p:tgtEl>
                                          <p:spTgt spid="41989"/>
                                        </p:tgtEl>
                                        <p:attrNameLst>
                                          <p:attrName>ppt_x</p:attrName>
                                        </p:attrNameLst>
                                      </p:cBhvr>
                                      <p:tavLst>
                                        <p:tav tm="0">
                                          <p:val>
                                            <p:strVal val="#ppt_x"/>
                                          </p:val>
                                        </p:tav>
                                        <p:tav tm="100000">
                                          <p:val>
                                            <p:strVal val="#ppt_x"/>
                                          </p:val>
                                        </p:tav>
                                      </p:tavLst>
                                    </p:anim>
                                    <p:anim calcmode="lin" valueType="num">
                                      <p:cBhvr additive="base">
                                        <p:cTn id="14" dur="500" fill="hold"/>
                                        <p:tgtEl>
                                          <p:spTgt spid="4198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990"/>
                                        </p:tgtEl>
                                        <p:attrNameLst>
                                          <p:attrName>style.visibility</p:attrName>
                                        </p:attrNameLst>
                                      </p:cBhvr>
                                      <p:to>
                                        <p:strVal val="visible"/>
                                      </p:to>
                                    </p:set>
                                    <p:anim calcmode="lin" valueType="num">
                                      <p:cBhvr additive="base">
                                        <p:cTn id="19" dur="500" fill="hold"/>
                                        <p:tgtEl>
                                          <p:spTgt spid="41990"/>
                                        </p:tgtEl>
                                        <p:attrNameLst>
                                          <p:attrName>ppt_x</p:attrName>
                                        </p:attrNameLst>
                                      </p:cBhvr>
                                      <p:tavLst>
                                        <p:tav tm="0">
                                          <p:val>
                                            <p:strVal val="#ppt_x"/>
                                          </p:val>
                                        </p:tav>
                                        <p:tav tm="100000">
                                          <p:val>
                                            <p:strVal val="#ppt_x"/>
                                          </p:val>
                                        </p:tav>
                                      </p:tavLst>
                                    </p:anim>
                                    <p:anim calcmode="lin" valueType="num">
                                      <p:cBhvr additive="base">
                                        <p:cTn id="20" dur="500" fill="hold"/>
                                        <p:tgtEl>
                                          <p:spTgt spid="4199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991"/>
                                        </p:tgtEl>
                                        <p:attrNameLst>
                                          <p:attrName>style.visibility</p:attrName>
                                        </p:attrNameLst>
                                      </p:cBhvr>
                                      <p:to>
                                        <p:strVal val="visible"/>
                                      </p:to>
                                    </p:set>
                                    <p:anim calcmode="lin" valueType="num">
                                      <p:cBhvr additive="base">
                                        <p:cTn id="25" dur="500" fill="hold"/>
                                        <p:tgtEl>
                                          <p:spTgt spid="41991"/>
                                        </p:tgtEl>
                                        <p:attrNameLst>
                                          <p:attrName>ppt_x</p:attrName>
                                        </p:attrNameLst>
                                      </p:cBhvr>
                                      <p:tavLst>
                                        <p:tav tm="0">
                                          <p:val>
                                            <p:strVal val="#ppt_x"/>
                                          </p:val>
                                        </p:tav>
                                        <p:tav tm="100000">
                                          <p:val>
                                            <p:strVal val="#ppt_x"/>
                                          </p:val>
                                        </p:tav>
                                      </p:tavLst>
                                    </p:anim>
                                    <p:anim calcmode="lin" valueType="num">
                                      <p:cBhvr additive="base">
                                        <p:cTn id="26" dur="500" fill="hold"/>
                                        <p:tgtEl>
                                          <p:spTgt spid="4199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992"/>
                                        </p:tgtEl>
                                        <p:attrNameLst>
                                          <p:attrName>style.visibility</p:attrName>
                                        </p:attrNameLst>
                                      </p:cBhvr>
                                      <p:to>
                                        <p:strVal val="visible"/>
                                      </p:to>
                                    </p:set>
                                    <p:anim calcmode="lin" valueType="num">
                                      <p:cBhvr additive="base">
                                        <p:cTn id="31" dur="500" fill="hold"/>
                                        <p:tgtEl>
                                          <p:spTgt spid="41992"/>
                                        </p:tgtEl>
                                        <p:attrNameLst>
                                          <p:attrName>ppt_x</p:attrName>
                                        </p:attrNameLst>
                                      </p:cBhvr>
                                      <p:tavLst>
                                        <p:tav tm="0">
                                          <p:val>
                                            <p:strVal val="#ppt_x"/>
                                          </p:val>
                                        </p:tav>
                                        <p:tav tm="100000">
                                          <p:val>
                                            <p:strVal val="#ppt_x"/>
                                          </p:val>
                                        </p:tav>
                                      </p:tavLst>
                                    </p:anim>
                                    <p:anim calcmode="lin" valueType="num">
                                      <p:cBhvr additive="base">
                                        <p:cTn id="32" dur="500" fill="hold"/>
                                        <p:tgtEl>
                                          <p:spTgt spid="4199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1993"/>
                                        </p:tgtEl>
                                        <p:attrNameLst>
                                          <p:attrName>style.visibility</p:attrName>
                                        </p:attrNameLst>
                                      </p:cBhvr>
                                      <p:to>
                                        <p:strVal val="visible"/>
                                      </p:to>
                                    </p:set>
                                    <p:anim calcmode="lin" valueType="num">
                                      <p:cBhvr additive="base">
                                        <p:cTn id="37" dur="500" fill="hold"/>
                                        <p:tgtEl>
                                          <p:spTgt spid="41993"/>
                                        </p:tgtEl>
                                        <p:attrNameLst>
                                          <p:attrName>ppt_x</p:attrName>
                                        </p:attrNameLst>
                                      </p:cBhvr>
                                      <p:tavLst>
                                        <p:tav tm="0">
                                          <p:val>
                                            <p:strVal val="#ppt_x"/>
                                          </p:val>
                                        </p:tav>
                                        <p:tav tm="100000">
                                          <p:val>
                                            <p:strVal val="#ppt_x"/>
                                          </p:val>
                                        </p:tav>
                                      </p:tavLst>
                                    </p:anim>
                                    <p:anim calcmode="lin" valueType="num">
                                      <p:cBhvr additive="base">
                                        <p:cTn id="38" dur="500" fill="hold"/>
                                        <p:tgtEl>
                                          <p:spTgt spid="419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P spid="41989" grpId="0"/>
      <p:bldP spid="41990" grpId="0"/>
      <p:bldP spid="41991" grpId="0"/>
      <p:bldP spid="41992" grpId="0"/>
      <p:bldP spid="4199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type="body" idx="1"/>
          </p:nvPr>
        </p:nvSpPr>
        <p:spPr>
          <a:xfrm>
            <a:off x="381000" y="1988840"/>
            <a:ext cx="8229600" cy="3527723"/>
          </a:xfrm>
        </p:spPr>
        <p:txBody>
          <a:bodyPr/>
          <a:lstStyle/>
          <a:p>
            <a:pPr algn="ctr" eaLnBrk="1" hangingPunct="1">
              <a:buFontTx/>
              <a:buNone/>
              <a:defRPr/>
            </a:pPr>
            <a:r>
              <a:rPr lang="en-US" sz="7200" b="1" dirty="0">
                <a:solidFill>
                  <a:srgbClr val="FFFFFF"/>
                </a:solidFill>
                <a:cs typeface="+mn-cs"/>
              </a:rPr>
              <a:t>The second secret of blessings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68313" y="260350"/>
            <a:ext cx="8229600" cy="1143000"/>
          </a:xfrm>
        </p:spPr>
        <p:txBody>
          <a:bodyPr/>
          <a:lstStyle/>
          <a:p>
            <a:pPr eaLnBrk="1" hangingPunct="1">
              <a:defRPr/>
            </a:pPr>
            <a:r>
              <a:rPr lang="en-US" sz="4000" dirty="0">
                <a:solidFill>
                  <a:srgbClr val="FFFFFF"/>
                </a:solidFill>
                <a:cs typeface="+mj-cs"/>
              </a:rPr>
              <a:t>Abraham also was younger</a:t>
            </a:r>
          </a:p>
        </p:txBody>
      </p:sp>
      <p:sp>
        <p:nvSpPr>
          <p:cNvPr id="45059" name="Rectangle 3"/>
          <p:cNvSpPr>
            <a:spLocks noGrp="1" noChangeArrowheads="1"/>
          </p:cNvSpPr>
          <p:nvPr>
            <p:ph type="body" idx="1"/>
          </p:nvPr>
        </p:nvSpPr>
        <p:spPr>
          <a:xfrm>
            <a:off x="304800" y="2438400"/>
            <a:ext cx="8839200" cy="3429000"/>
          </a:xfrm>
        </p:spPr>
        <p:txBody>
          <a:bodyPr/>
          <a:lstStyle/>
          <a:p>
            <a:pPr marL="0" indent="0" eaLnBrk="1" hangingPunct="1">
              <a:buFontTx/>
              <a:buNone/>
              <a:defRPr/>
            </a:pPr>
            <a:r>
              <a:rPr lang="en-US" b="1" dirty="0">
                <a:solidFill>
                  <a:srgbClr val="FFFFFF"/>
                </a:solidFill>
                <a:latin typeface="Arial"/>
                <a:cs typeface="Arial"/>
              </a:rPr>
              <a:t>"</a:t>
            </a:r>
            <a:r>
              <a:rPr lang="en-US" b="1" dirty="0" err="1">
                <a:solidFill>
                  <a:srgbClr val="FFFFFF"/>
                </a:solidFill>
                <a:latin typeface="Arial"/>
                <a:cs typeface="Arial"/>
              </a:rPr>
              <a:t>Terah</a:t>
            </a:r>
            <a:r>
              <a:rPr lang="en-US" b="1" dirty="0">
                <a:solidFill>
                  <a:srgbClr val="FFFFFF"/>
                </a:solidFill>
                <a:latin typeface="Arial"/>
                <a:cs typeface="Arial"/>
              </a:rPr>
              <a:t> became the father of Abram, </a:t>
            </a:r>
            <a:r>
              <a:rPr lang="en-US" b="1" dirty="0" err="1">
                <a:solidFill>
                  <a:srgbClr val="FFFFFF"/>
                </a:solidFill>
                <a:latin typeface="Arial"/>
                <a:cs typeface="Arial"/>
              </a:rPr>
              <a:t>Nahor</a:t>
            </a:r>
            <a:r>
              <a:rPr lang="en-US" b="1" dirty="0">
                <a:solidFill>
                  <a:srgbClr val="FFFFFF"/>
                </a:solidFill>
                <a:latin typeface="Arial"/>
                <a:cs typeface="Arial"/>
              </a:rPr>
              <a:t> and Haran" (Gen. 11:27).</a:t>
            </a:r>
          </a:p>
          <a:p>
            <a:pPr marL="0" indent="0" eaLnBrk="1" hangingPunct="1">
              <a:buFontTx/>
              <a:buNone/>
              <a:defRPr/>
            </a:pPr>
            <a:endParaRPr lang="en-US" b="1" dirty="0">
              <a:solidFill>
                <a:srgbClr val="FFFFFF"/>
              </a:solidFill>
              <a:latin typeface="Arial"/>
              <a:cs typeface="Arial"/>
            </a:endParaRPr>
          </a:p>
          <a:p>
            <a:pPr marL="0" indent="0" eaLnBrk="1" hangingPunct="1">
              <a:buFontTx/>
              <a:buNone/>
              <a:defRPr/>
            </a:pPr>
            <a:r>
              <a:rPr lang="en-US" b="1" dirty="0">
                <a:solidFill>
                  <a:srgbClr val="FFFFFF"/>
                </a:solidFill>
                <a:latin typeface="Arial"/>
                <a:cs typeface="Arial"/>
              </a:rPr>
              <a:t>Haran had a son (Lot) even before Abram and </a:t>
            </a:r>
            <a:r>
              <a:rPr lang="en-US" b="1" dirty="0" err="1">
                <a:solidFill>
                  <a:srgbClr val="FFFFFF"/>
                </a:solidFill>
                <a:latin typeface="Arial"/>
                <a:cs typeface="Arial"/>
              </a:rPr>
              <a:t>Nahor</a:t>
            </a:r>
            <a:r>
              <a:rPr lang="en-US" b="1" dirty="0">
                <a:solidFill>
                  <a:srgbClr val="FFFFFF"/>
                </a:solidFill>
                <a:latin typeface="Arial"/>
                <a:cs typeface="Arial"/>
              </a:rPr>
              <a:t> were married, so Haran was the oldest in the family.</a:t>
            </a:r>
          </a:p>
          <a:p>
            <a:pPr marL="0" indent="0" eaLnBrk="1" hangingPunct="1">
              <a:buFontTx/>
              <a:buNone/>
              <a:defRPr/>
            </a:pPr>
            <a:endParaRPr lang="en-US" b="1" dirty="0">
              <a:solidFill>
                <a:srgbClr val="FFFFFF"/>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diamond(in)">
                                      <p:cBhvr>
                                        <p:cTn id="7" dur="2000"/>
                                        <p:tgtEl>
                                          <p:spTgt spid="45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5059">
                                            <p:txEl>
                                              <p:pRg st="2" end="2"/>
                                            </p:txEl>
                                          </p:spTgt>
                                        </p:tgtEl>
                                        <p:attrNameLst>
                                          <p:attrName>style.visibility</p:attrName>
                                        </p:attrNameLst>
                                      </p:cBhvr>
                                      <p:to>
                                        <p:strVal val="visible"/>
                                      </p:to>
                                    </p:set>
                                    <p:animEffect transition="in" filter="diamond(in)">
                                      <p:cBhvr>
                                        <p:cTn id="12" dur="2000"/>
                                        <p:tgtEl>
                                          <p:spTgt spid="450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Rectangle 5"/>
          <p:cNvSpPr>
            <a:spLocks noGrp="1" noChangeArrowheads="1"/>
          </p:cNvSpPr>
          <p:nvPr>
            <p:ph type="title"/>
          </p:nvPr>
        </p:nvSpPr>
        <p:spPr>
          <a:xfrm>
            <a:off x="4495800" y="609600"/>
            <a:ext cx="4343400" cy="1143000"/>
          </a:xfrm>
        </p:spPr>
        <p:txBody>
          <a:bodyPr/>
          <a:lstStyle/>
          <a:p>
            <a:pPr eaLnBrk="1" hangingPunct="1">
              <a:defRPr/>
            </a:pPr>
            <a:r>
              <a:rPr lang="en-US" sz="3600" b="1" dirty="0">
                <a:solidFill>
                  <a:srgbClr val="FFFFFF"/>
                </a:solidFill>
                <a:cs typeface="+mj-cs"/>
              </a:rPr>
              <a:t>Abrahamic Covenant</a:t>
            </a:r>
          </a:p>
        </p:txBody>
      </p:sp>
      <p:sp>
        <p:nvSpPr>
          <p:cNvPr id="75778" name="Rectangle 2"/>
          <p:cNvSpPr>
            <a:spLocks noGrp="1" noChangeArrowheads="1"/>
          </p:cNvSpPr>
          <p:nvPr>
            <p:ph type="body" sz="half" idx="1"/>
          </p:nvPr>
        </p:nvSpPr>
        <p:spPr>
          <a:xfrm>
            <a:off x="4800600" y="1828800"/>
            <a:ext cx="4038600" cy="4525963"/>
          </a:xfrm>
          <a:solidFill>
            <a:srgbClr val="85FFE0"/>
          </a:solidFill>
        </p:spPr>
        <p:txBody>
          <a:bodyPr/>
          <a:lstStyle/>
          <a:p>
            <a:pPr marL="0" indent="0" algn="ctr" eaLnBrk="1" hangingPunct="1">
              <a:lnSpc>
                <a:spcPct val="80000"/>
              </a:lnSpc>
              <a:buFontTx/>
              <a:buNone/>
              <a:defRPr/>
            </a:pPr>
            <a:r>
              <a:rPr lang="en-US" sz="2400" b="1" dirty="0">
                <a:solidFill>
                  <a:srgbClr val="0000FF"/>
                </a:solidFill>
                <a:cs typeface="+mn-cs"/>
              </a:rPr>
              <a:t>I will </a:t>
            </a:r>
            <a:r>
              <a:rPr lang="en-US" sz="2400" dirty="0">
                <a:cs typeface="+mn-cs"/>
              </a:rPr>
              <a:t>make you a great nation</a:t>
            </a:r>
            <a:br>
              <a:rPr lang="en-US" sz="2400" dirty="0">
                <a:cs typeface="+mn-cs"/>
              </a:rPr>
            </a:br>
            <a:r>
              <a:rPr lang="en-US" sz="2400" dirty="0">
                <a:cs typeface="+mn-cs"/>
              </a:rPr>
              <a:t>   and </a:t>
            </a:r>
            <a:r>
              <a:rPr lang="en-US" sz="2400" b="1" dirty="0">
                <a:solidFill>
                  <a:srgbClr val="0000FF"/>
                </a:solidFill>
                <a:cs typeface="+mn-cs"/>
              </a:rPr>
              <a:t>I will </a:t>
            </a:r>
            <a:r>
              <a:rPr lang="en-US" sz="2400" dirty="0">
                <a:cs typeface="+mn-cs"/>
              </a:rPr>
              <a:t>bless you;</a:t>
            </a:r>
            <a:br>
              <a:rPr lang="en-US" sz="2400" dirty="0">
                <a:cs typeface="+mn-cs"/>
              </a:rPr>
            </a:br>
            <a:r>
              <a:rPr lang="en-US" sz="2400" dirty="0">
                <a:cs typeface="+mn-cs"/>
              </a:rPr>
              <a:t> </a:t>
            </a:r>
            <a:r>
              <a:rPr lang="en-US" sz="2400" b="1" dirty="0">
                <a:solidFill>
                  <a:srgbClr val="0000FF"/>
                </a:solidFill>
                <a:cs typeface="+mn-cs"/>
              </a:rPr>
              <a:t>I will </a:t>
            </a:r>
            <a:r>
              <a:rPr lang="en-US" sz="2400" dirty="0">
                <a:cs typeface="+mn-cs"/>
              </a:rPr>
              <a:t>make your name great,</a:t>
            </a:r>
            <a:br>
              <a:rPr lang="en-US" sz="2400" dirty="0">
                <a:cs typeface="+mn-cs"/>
              </a:rPr>
            </a:br>
            <a:r>
              <a:rPr lang="en-US" sz="2400" dirty="0">
                <a:cs typeface="+mn-cs"/>
              </a:rPr>
              <a:t>   and you will be a blessing.</a:t>
            </a:r>
            <a:br>
              <a:rPr lang="en-US" sz="2400" dirty="0">
                <a:cs typeface="+mn-cs"/>
              </a:rPr>
            </a:br>
            <a:r>
              <a:rPr lang="en-US" sz="2400" dirty="0">
                <a:cs typeface="+mn-cs"/>
              </a:rPr>
              <a:t> </a:t>
            </a:r>
            <a:r>
              <a:rPr lang="en-US" sz="2400" b="1" dirty="0">
                <a:solidFill>
                  <a:srgbClr val="0000FF"/>
                </a:solidFill>
                <a:cs typeface="+mn-cs"/>
              </a:rPr>
              <a:t>I will </a:t>
            </a:r>
            <a:r>
              <a:rPr lang="en-US" sz="2400" dirty="0">
                <a:cs typeface="+mn-cs"/>
              </a:rPr>
              <a:t>bless those who bless you,</a:t>
            </a:r>
            <a:br>
              <a:rPr lang="en-US" sz="2400" dirty="0">
                <a:cs typeface="+mn-cs"/>
              </a:rPr>
            </a:br>
            <a:r>
              <a:rPr lang="en-US" sz="2400" dirty="0">
                <a:cs typeface="+mn-cs"/>
              </a:rPr>
              <a:t>   and whoever curses you </a:t>
            </a:r>
            <a:br>
              <a:rPr lang="en-US" sz="2400" dirty="0">
                <a:cs typeface="+mn-cs"/>
              </a:rPr>
            </a:br>
            <a:r>
              <a:rPr lang="en-US" sz="2400" b="1" dirty="0">
                <a:solidFill>
                  <a:srgbClr val="0000FF"/>
                </a:solidFill>
                <a:cs typeface="+mn-cs"/>
              </a:rPr>
              <a:t>I will </a:t>
            </a:r>
            <a:r>
              <a:rPr lang="en-US" sz="2400" dirty="0">
                <a:cs typeface="+mn-cs"/>
              </a:rPr>
              <a:t>curse;</a:t>
            </a:r>
            <a:br>
              <a:rPr lang="en-US" sz="2400" dirty="0">
                <a:cs typeface="+mn-cs"/>
              </a:rPr>
            </a:br>
            <a:r>
              <a:rPr lang="en-US" sz="2400" dirty="0">
                <a:cs typeface="+mn-cs"/>
              </a:rPr>
              <a:t>   and all peoples on earth</a:t>
            </a:r>
            <a:br>
              <a:rPr lang="en-US" sz="2400" dirty="0">
                <a:cs typeface="+mn-cs"/>
              </a:rPr>
            </a:br>
            <a:r>
              <a:rPr lang="en-US" sz="2400" dirty="0">
                <a:cs typeface="+mn-cs"/>
              </a:rPr>
              <a:t>   will be blessed in you" </a:t>
            </a:r>
            <a:br>
              <a:rPr lang="en-US" sz="2400" dirty="0">
                <a:cs typeface="+mn-cs"/>
              </a:rPr>
            </a:br>
            <a:r>
              <a:rPr lang="en-US" sz="2400" dirty="0">
                <a:cs typeface="+mn-cs"/>
              </a:rPr>
              <a:t>(Gen. 12:2-3)</a:t>
            </a:r>
          </a:p>
        </p:txBody>
      </p:sp>
      <p:pic>
        <p:nvPicPr>
          <p:cNvPr id="75782" name="Picture 6" descr="Blood Covenant,Blood, Covenant, Marriage, Jesus, Christ, Messiah, Salvation, Savior, Lord">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a:ext>
            </a:extLst>
          </a:blip>
          <a:srcRect/>
          <a:stretch>
            <a:fillRect/>
          </a:stretch>
        </p:blipFill>
        <p:spPr>
          <a:xfrm>
            <a:off x="304800" y="762000"/>
            <a:ext cx="4294188" cy="5183188"/>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1" name="Object 3"/>
          <p:cNvGraphicFramePr>
            <a:graphicFrameLocks noGrp="1" noChangeAspect="1"/>
          </p:cNvGraphicFramePr>
          <p:nvPr>
            <p:ph idx="1"/>
          </p:nvPr>
        </p:nvGraphicFramePr>
        <p:xfrm>
          <a:off x="0" y="11113"/>
          <a:ext cx="9144000" cy="6846887"/>
        </p:xfrm>
        <a:graphic>
          <a:graphicData uri="http://schemas.openxmlformats.org/presentationml/2006/ole">
            <mc:AlternateContent xmlns:mc="http://schemas.openxmlformats.org/markup-compatibility/2006">
              <mc:Choice xmlns:v="urn:schemas-microsoft-com:vml" Requires="v">
                <p:oleObj spid="_x0000_s56337" name="Photo Editor Photo" r:id="rId4" imgW="1714739" imgH="1076475" progId="MSPhotoEd.3">
                  <p:embed/>
                </p:oleObj>
              </mc:Choice>
              <mc:Fallback>
                <p:oleObj name="Photo Editor Photo" r:id="rId4" imgW="1714739" imgH="1076475" progId="MSPhotoEd.3">
                  <p:embed/>
                  <p:pic>
                    <p:nvPicPr>
                      <p:cNvPr id="0" name="Object 3"/>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0" y="11113"/>
                        <a:ext cx="9144000" cy="68468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53254" name="Text Box 6"/>
          <p:cNvSpPr txBox="1">
            <a:spLocks noChangeArrowheads="1"/>
          </p:cNvSpPr>
          <p:nvPr/>
        </p:nvSpPr>
        <p:spPr bwMode="auto">
          <a:xfrm>
            <a:off x="838200" y="2057400"/>
            <a:ext cx="7543800" cy="3749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6000">
                <a:cs typeface="+mn-cs"/>
              </a:rPr>
              <a:t>RIGHTEOUSNESS</a:t>
            </a:r>
          </a:p>
          <a:p>
            <a:pPr>
              <a:spcBef>
                <a:spcPct val="50000"/>
              </a:spcBef>
              <a:defRPr/>
            </a:pPr>
            <a:r>
              <a:rPr lang="en-US" sz="6000">
                <a:cs typeface="+mn-cs"/>
              </a:rPr>
              <a:t>FAITH</a:t>
            </a:r>
          </a:p>
          <a:p>
            <a:pPr>
              <a:spcBef>
                <a:spcPct val="50000"/>
              </a:spcBef>
              <a:defRPr/>
            </a:pPr>
            <a:r>
              <a:rPr lang="en-US" sz="6000">
                <a:cs typeface="+mn-cs"/>
              </a:rPr>
              <a:t>OBEDIENCE</a:t>
            </a:r>
          </a:p>
        </p:txBody>
      </p:sp>
      <p:sp>
        <p:nvSpPr>
          <p:cNvPr id="53255" name="Text Box 7"/>
          <p:cNvSpPr txBox="1">
            <a:spLocks noChangeArrowheads="1"/>
          </p:cNvSpPr>
          <p:nvPr/>
        </p:nvSpPr>
        <p:spPr bwMode="auto">
          <a:xfrm>
            <a:off x="1981200" y="685800"/>
            <a:ext cx="50292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400" dirty="0">
                <a:cs typeface="+mn-cs"/>
              </a:rPr>
              <a:t>The secret: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69" name="Object 4"/>
          <p:cNvGraphicFramePr>
            <a:graphicFrameLocks noGrp="1" noChangeAspect="1"/>
          </p:cNvGraphicFramePr>
          <p:nvPr>
            <p:ph idx="1"/>
          </p:nvPr>
        </p:nvGraphicFramePr>
        <p:xfrm>
          <a:off x="0" y="95250"/>
          <a:ext cx="9144000" cy="6762750"/>
        </p:xfrm>
        <a:graphic>
          <a:graphicData uri="http://schemas.openxmlformats.org/presentationml/2006/ole">
            <mc:AlternateContent xmlns:mc="http://schemas.openxmlformats.org/markup-compatibility/2006">
              <mc:Choice xmlns:v="urn:schemas-microsoft-com:vml" Requires="v">
                <p:oleObj spid="_x0000_s58384" name="Photo Editor Photo" r:id="rId4" imgW="1714739" imgH="1076475" progId="MSPhotoEd.3">
                  <p:embed/>
                </p:oleObj>
              </mc:Choice>
              <mc:Fallback>
                <p:oleObj name="Photo Editor Photo" r:id="rId4" imgW="1714739" imgH="1076475" progId="MSPhotoEd.3">
                  <p:embed/>
                  <p:pic>
                    <p:nvPicPr>
                      <p:cNvPr id="0" name="Object 4"/>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0" y="95250"/>
                        <a:ext cx="9144000" cy="6762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93191" name="Text Box 7"/>
          <p:cNvSpPr txBox="1">
            <a:spLocks noChangeArrowheads="1"/>
          </p:cNvSpPr>
          <p:nvPr/>
        </p:nvSpPr>
        <p:spPr bwMode="auto">
          <a:xfrm>
            <a:off x="228600" y="533400"/>
            <a:ext cx="8686800" cy="40318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dirty="0">
                <a:cs typeface="+mn-cs"/>
              </a:rPr>
              <a:t>Hebrews 11:8-9</a:t>
            </a:r>
          </a:p>
          <a:p>
            <a:pPr>
              <a:spcBef>
                <a:spcPct val="50000"/>
              </a:spcBef>
              <a:defRPr/>
            </a:pPr>
            <a:r>
              <a:rPr lang="en-US" sz="3200" dirty="0">
                <a:cs typeface="+mn-cs"/>
              </a:rPr>
              <a:t>“By faith Abraham, when called to go to a place he would later receive as his inheritance, obeyed and went, even though he did not know where he was going.</a:t>
            </a:r>
          </a:p>
          <a:p>
            <a:pPr>
              <a:spcBef>
                <a:spcPct val="50000"/>
              </a:spcBef>
              <a:defRPr/>
            </a:pPr>
            <a:r>
              <a:rPr lang="en-US" sz="3200" dirty="0">
                <a:cs typeface="+mn-cs"/>
              </a:rPr>
              <a:t>By faith he made his home in the promised land like a stranger in a foreign country”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2514600"/>
            <a:ext cx="8229600" cy="1143000"/>
          </a:xfrm>
        </p:spPr>
        <p:txBody>
          <a:bodyPr/>
          <a:lstStyle/>
          <a:p>
            <a:pPr eaLnBrk="1" hangingPunct="1">
              <a:defRPr/>
            </a:pPr>
            <a:r>
              <a:rPr lang="en-US" sz="9600" dirty="0">
                <a:solidFill>
                  <a:srgbClr val="FFFFFF"/>
                </a:solidFill>
                <a:cs typeface="+mj-cs"/>
              </a:rPr>
              <a:t>Quick Quiz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184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2" name="Picture 4" descr="9407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0" y="39688"/>
            <a:ext cx="9144000" cy="681831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99335" name="Rectangle 7"/>
          <p:cNvSpPr>
            <a:spLocks noChangeArrowheads="1"/>
          </p:cNvSpPr>
          <p:nvPr/>
        </p:nvSpPr>
        <p:spPr bwMode="auto">
          <a:xfrm>
            <a:off x="539552" y="1641475"/>
            <a:ext cx="8208912" cy="48320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2800" b="1" dirty="0">
                <a:solidFill>
                  <a:schemeClr val="bg1"/>
                </a:solidFill>
                <a:effectLst>
                  <a:glow rad="228600">
                    <a:schemeClr val="tx1"/>
                  </a:glow>
                </a:effectLst>
                <a:cs typeface="+mn-cs"/>
              </a:rPr>
              <a:t>Hebrews 11:13</a:t>
            </a:r>
          </a:p>
          <a:p>
            <a:pPr>
              <a:defRPr/>
            </a:pPr>
            <a:endParaRPr lang="en-US" sz="2800" b="1" dirty="0">
              <a:solidFill>
                <a:schemeClr val="bg1"/>
              </a:solidFill>
              <a:effectLst>
                <a:glow rad="228600">
                  <a:schemeClr val="tx1"/>
                </a:glow>
              </a:effectLst>
              <a:cs typeface="+mn-cs"/>
            </a:endParaRPr>
          </a:p>
          <a:p>
            <a:pPr>
              <a:defRPr/>
            </a:pPr>
            <a:r>
              <a:rPr lang="en-US" sz="2800" b="1" dirty="0">
                <a:solidFill>
                  <a:schemeClr val="bg1"/>
                </a:solidFill>
                <a:effectLst>
                  <a:glow rad="228600">
                    <a:schemeClr val="tx1"/>
                  </a:glow>
                </a:effectLst>
                <a:cs typeface="+mn-cs"/>
              </a:rPr>
              <a:t>"All these people were still living by faith when they died. They did not receive the things promised; they only saw them and welcomed them from a distance. And they admitted that they were aliens and strangers on earth."</a:t>
            </a:r>
          </a:p>
          <a:p>
            <a:pPr>
              <a:defRPr/>
            </a:pPr>
            <a:endParaRPr lang="en-US" sz="2800" b="1" dirty="0">
              <a:solidFill>
                <a:schemeClr val="bg1"/>
              </a:solidFill>
              <a:effectLst>
                <a:glow rad="228600">
                  <a:schemeClr val="tx1"/>
                </a:glow>
              </a:effectLst>
              <a:cs typeface="+mn-cs"/>
            </a:endParaRPr>
          </a:p>
          <a:p>
            <a:pPr>
              <a:defRPr/>
            </a:pPr>
            <a:r>
              <a:rPr lang="en-US" sz="2800" b="1" dirty="0">
                <a:solidFill>
                  <a:schemeClr val="bg1"/>
                </a:solidFill>
                <a:effectLst>
                  <a:glow rad="228600">
                    <a:schemeClr val="tx1"/>
                  </a:glow>
                </a:effectLst>
                <a:cs typeface="+mn-cs"/>
              </a:rPr>
              <a:t>Verse 16</a:t>
            </a:r>
          </a:p>
          <a:p>
            <a:pPr>
              <a:defRPr/>
            </a:pPr>
            <a:r>
              <a:rPr lang="en-US" sz="2800" b="1" dirty="0">
                <a:solidFill>
                  <a:schemeClr val="bg1"/>
                </a:solidFill>
                <a:effectLst>
                  <a:glow rad="228600">
                    <a:schemeClr val="tx1"/>
                  </a:glow>
                </a:effectLst>
                <a:cs typeface="+mn-cs"/>
              </a:rPr>
              <a:t>"…Therefore God is not ashamed to be called their God, for he has prepared a city for them."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0" y="0"/>
            <a:ext cx="9144000" cy="6858000"/>
          </a:xfrm>
          <a:prstGeom prst="rect">
            <a:avLst/>
          </a:prstGeom>
          <a:gradFill rotWithShape="0">
            <a:gsLst>
              <a:gs pos="0">
                <a:schemeClr val="bg2"/>
              </a:gs>
              <a:gs pos="100000">
                <a:schemeClr val="tx2"/>
              </a:gs>
            </a:gsLst>
            <a:lin ang="540000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pic>
        <p:nvPicPr>
          <p:cNvPr id="62466" name="Picture 3" descr="OABSO00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5250"/>
            <a:ext cx="5091113" cy="676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05" name="Text Box 5"/>
          <p:cNvSpPr txBox="1">
            <a:spLocks noChangeArrowheads="1"/>
          </p:cNvSpPr>
          <p:nvPr/>
        </p:nvSpPr>
        <p:spPr bwMode="auto">
          <a:xfrm>
            <a:off x="5562600" y="381000"/>
            <a:ext cx="3581400" cy="5108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200" b="1" dirty="0">
                <a:solidFill>
                  <a:srgbClr val="FFFFFF"/>
                </a:solidFill>
                <a:cs typeface="+mn-cs"/>
              </a:rPr>
              <a:t>Obedience</a:t>
            </a:r>
          </a:p>
          <a:p>
            <a:pPr>
              <a:spcBef>
                <a:spcPct val="50000"/>
              </a:spcBef>
              <a:defRPr/>
            </a:pPr>
            <a:r>
              <a:rPr lang="en-US" sz="2800" b="1" dirty="0">
                <a:solidFill>
                  <a:srgbClr val="FFFFFF"/>
                </a:solidFill>
                <a:cs typeface="+mn-cs"/>
              </a:rPr>
              <a:t>Genesis 22:6</a:t>
            </a:r>
          </a:p>
          <a:p>
            <a:pPr>
              <a:spcBef>
                <a:spcPct val="50000"/>
              </a:spcBef>
              <a:defRPr/>
            </a:pPr>
            <a:r>
              <a:rPr lang="en-US" sz="2800" b="1" dirty="0">
                <a:solidFill>
                  <a:srgbClr val="FFFFFF"/>
                </a:solidFill>
                <a:cs typeface="+mn-cs"/>
              </a:rPr>
              <a:t>"Abraham took the wood for the burnt offering and placed it on his son Isaac, and he himself carried the fire and the knife…"</a:t>
            </a:r>
          </a:p>
          <a:p>
            <a:pPr>
              <a:spcBef>
                <a:spcPct val="50000"/>
              </a:spcBef>
              <a:defRPr/>
            </a:pPr>
            <a:endParaRPr lang="en-US" sz="2800" b="1" dirty="0">
              <a:solidFill>
                <a:srgbClr val="FFFFFF"/>
              </a:solidFill>
              <a:cs typeface="+mn-cs"/>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pic>
        <p:nvPicPr>
          <p:cNvPr id="64514" name="Picture 3" descr="OABSO01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0"/>
            <a:ext cx="483076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428" name="Text Box 4"/>
          <p:cNvSpPr txBox="1">
            <a:spLocks noChangeArrowheads="1"/>
          </p:cNvSpPr>
          <p:nvPr/>
        </p:nvSpPr>
        <p:spPr bwMode="auto">
          <a:xfrm>
            <a:off x="5181600" y="1355725"/>
            <a:ext cx="3581400" cy="44012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a:spAutoFit/>
          </a:bodyPr>
          <a:lstStyle/>
          <a:p>
            <a:pPr>
              <a:spcBef>
                <a:spcPct val="50000"/>
              </a:spcBef>
              <a:defRPr/>
            </a:pPr>
            <a:r>
              <a:rPr lang="en-US" sz="4000" b="1" i="1" dirty="0">
                <a:latin typeface="Times New Roman" charset="0"/>
                <a:cs typeface="+mn-cs"/>
              </a:rPr>
              <a:t>“If you belong to Christ, then you are Abraham</a:t>
            </a:r>
            <a:r>
              <a:rPr lang="fr-FR" altLang="ja-JP" sz="4000" b="1" i="1" dirty="0">
                <a:latin typeface="Arial"/>
                <a:cs typeface="+mn-cs"/>
              </a:rPr>
              <a:t>'</a:t>
            </a:r>
            <a:r>
              <a:rPr lang="en-US" sz="4000" b="1" i="1" dirty="0">
                <a:latin typeface="Times New Roman" charset="0"/>
                <a:cs typeface="+mn-cs"/>
              </a:rPr>
              <a:t>s seed, and heirs according to the promise.”</a:t>
            </a:r>
          </a:p>
        </p:txBody>
      </p:sp>
      <p:sp>
        <p:nvSpPr>
          <p:cNvPr id="103429" name="Text Box 5"/>
          <p:cNvSpPr txBox="1">
            <a:spLocks noChangeArrowheads="1"/>
          </p:cNvSpPr>
          <p:nvPr/>
        </p:nvSpPr>
        <p:spPr bwMode="auto">
          <a:xfrm>
            <a:off x="5181600" y="6202363"/>
            <a:ext cx="457200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tx1">
                      <a:alpha val="74998"/>
                    </a:schemeClr>
                  </a:outerShdw>
                </a:effectLst>
              </a14:hiddenEffects>
            </a:ext>
          </a:extLst>
        </p:spPr>
        <p:txBody>
          <a:bodyPr>
            <a:spAutoFit/>
          </a:bodyPr>
          <a:lstStyle/>
          <a:p>
            <a:pPr>
              <a:spcBef>
                <a:spcPct val="50000"/>
              </a:spcBef>
              <a:defRPr/>
            </a:pPr>
            <a:r>
              <a:rPr lang="en-US" sz="3200" b="1">
                <a:latin typeface="Times New Roman" charset="0"/>
                <a:cs typeface="+mn-cs"/>
              </a:rPr>
              <a:t>Galatians 3:29 (NIV)</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971550" y="2276475"/>
            <a:ext cx="7632700" cy="2305050"/>
          </a:xfrm>
        </p:spPr>
        <p:txBody>
          <a:bodyPr/>
          <a:lstStyle/>
          <a:p>
            <a:pPr eaLnBrk="1" hangingPunct="1">
              <a:defRPr/>
            </a:pPr>
            <a:r>
              <a:rPr lang="en-US" sz="7200" b="1" dirty="0">
                <a:solidFill>
                  <a:srgbClr val="FFFFFF"/>
                </a:solidFill>
                <a:cs typeface="+mj-cs"/>
              </a:rPr>
              <a:t>The third secret of blessings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sz="half" idx="1"/>
          </p:nvPr>
        </p:nvSpPr>
        <p:spPr>
          <a:xfrm>
            <a:off x="304800" y="2514600"/>
            <a:ext cx="4572000" cy="3429000"/>
          </a:xfrm>
        </p:spPr>
        <p:txBody>
          <a:bodyPr/>
          <a:lstStyle/>
          <a:p>
            <a:pPr marL="4763" indent="-4763" eaLnBrk="1" hangingPunct="1">
              <a:buFontTx/>
              <a:buNone/>
              <a:defRPr/>
            </a:pPr>
            <a:r>
              <a:rPr lang="en-US" sz="2400" b="1" dirty="0">
                <a:solidFill>
                  <a:srgbClr val="FFFFFF"/>
                </a:solidFill>
                <a:cs typeface="+mn-cs"/>
              </a:rPr>
              <a:t>Genesis 25:23</a:t>
            </a:r>
          </a:p>
          <a:p>
            <a:pPr marL="4763" indent="-4763" eaLnBrk="1" hangingPunct="1">
              <a:buFontTx/>
              <a:buNone/>
              <a:defRPr/>
            </a:pPr>
            <a:r>
              <a:rPr lang="en-US" sz="2400" b="1" dirty="0">
                <a:solidFill>
                  <a:srgbClr val="FFFFFF"/>
                </a:solidFill>
                <a:cs typeface="+mn-cs"/>
              </a:rPr>
              <a:t>The Lord said to her,</a:t>
            </a:r>
          </a:p>
          <a:p>
            <a:pPr marL="4763" indent="-4763" eaLnBrk="1" hangingPunct="1">
              <a:buFontTx/>
              <a:buNone/>
              <a:defRPr/>
            </a:pPr>
            <a:r>
              <a:rPr lang="en-US" altLang="ja-JP" sz="2400" b="1" dirty="0">
                <a:solidFill>
                  <a:srgbClr val="FFFFFF"/>
                </a:solidFill>
                <a:latin typeface="Arial"/>
                <a:cs typeface="+mn-cs"/>
              </a:rPr>
              <a:t>"</a:t>
            </a:r>
            <a:r>
              <a:rPr lang="en-US" sz="2400" b="1" dirty="0">
                <a:solidFill>
                  <a:srgbClr val="FFFFFF"/>
                </a:solidFill>
                <a:cs typeface="+mn-cs"/>
              </a:rPr>
              <a:t>Two nations are in your womb, and two peoples from within you will be separated; one people will be stronger than the other, and </a:t>
            </a:r>
            <a:r>
              <a:rPr lang="en-US" sz="2400" b="1" dirty="0">
                <a:solidFill>
                  <a:srgbClr val="FFFF00"/>
                </a:solidFill>
                <a:cs typeface="+mn-cs"/>
              </a:rPr>
              <a:t>the older will serve the younger</a:t>
            </a:r>
            <a:r>
              <a:rPr lang="en-US" sz="2400" b="1" dirty="0">
                <a:solidFill>
                  <a:srgbClr val="FFFFFF"/>
                </a:solidFill>
                <a:cs typeface="+mn-cs"/>
              </a:rPr>
              <a:t>.</a:t>
            </a:r>
            <a:r>
              <a:rPr lang="en-US" altLang="ja-JP" sz="2400" b="1" dirty="0">
                <a:solidFill>
                  <a:srgbClr val="FFFFFF"/>
                </a:solidFill>
                <a:latin typeface="Arial"/>
                <a:cs typeface="+mn-cs"/>
              </a:rPr>
              <a:t>"</a:t>
            </a:r>
            <a:endParaRPr lang="en-US" sz="2400" b="1" dirty="0">
              <a:solidFill>
                <a:srgbClr val="FFFFFF"/>
              </a:solidFill>
              <a:cs typeface="+mn-cs"/>
            </a:endParaRPr>
          </a:p>
        </p:txBody>
      </p:sp>
      <p:sp>
        <p:nvSpPr>
          <p:cNvPr id="43012" name="Rectangle 4"/>
          <p:cNvSpPr>
            <a:spLocks noChangeArrowheads="1"/>
          </p:cNvSpPr>
          <p:nvPr/>
        </p:nvSpPr>
        <p:spPr bwMode="auto">
          <a:xfrm>
            <a:off x="304800" y="304800"/>
            <a:ext cx="4343400"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a:defRPr/>
            </a:pPr>
            <a:r>
              <a:rPr lang="en-US" sz="4400" b="1" dirty="0">
                <a:solidFill>
                  <a:srgbClr val="FFFFFF"/>
                </a:solidFill>
                <a:cs typeface="+mn-cs"/>
              </a:rPr>
              <a:t>God</a:t>
            </a:r>
            <a:r>
              <a:rPr lang="fr-FR" altLang="ja-JP" sz="4400" b="1" dirty="0">
                <a:solidFill>
                  <a:srgbClr val="FFFFFF"/>
                </a:solidFill>
                <a:latin typeface="Arial"/>
                <a:cs typeface="+mn-cs"/>
              </a:rPr>
              <a:t>'</a:t>
            </a:r>
            <a:r>
              <a:rPr lang="en-US" sz="4400" b="1" dirty="0">
                <a:solidFill>
                  <a:srgbClr val="FFFFFF"/>
                </a:solidFill>
                <a:cs typeface="+mn-cs"/>
              </a:rPr>
              <a:t>s sovereign choice</a:t>
            </a:r>
          </a:p>
        </p:txBody>
      </p:sp>
      <p:pic>
        <p:nvPicPr>
          <p:cNvPr id="43016" name="Picture 8" descr="N0803"/>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4876800" y="609600"/>
            <a:ext cx="4173538" cy="54102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3016"/>
                                        </p:tgtEl>
                                        <p:attrNameLst>
                                          <p:attrName>style.visibility</p:attrName>
                                        </p:attrNameLst>
                                      </p:cBhvr>
                                      <p:to>
                                        <p:strVal val="visible"/>
                                      </p:to>
                                    </p:set>
                                    <p:animEffect transition="in" filter="diamond(in)">
                                      <p:cBhvr>
                                        <p:cTn id="7" dur="2000"/>
                                        <p:tgtEl>
                                          <p:spTgt spid="430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3011">
                                            <p:txEl>
                                              <p:pRg st="0" end="0"/>
                                            </p:txEl>
                                          </p:spTgt>
                                        </p:tgtEl>
                                        <p:attrNameLst>
                                          <p:attrName>style.visibility</p:attrName>
                                        </p:attrNameLst>
                                      </p:cBhvr>
                                      <p:to>
                                        <p:strVal val="visible"/>
                                      </p:to>
                                    </p:set>
                                    <p:anim calcmode="lin" valueType="num">
                                      <p:cBhvr additive="base">
                                        <p:cTn id="12"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3011">
                                            <p:txEl>
                                              <p:pRg st="1" end="1"/>
                                            </p:txEl>
                                          </p:spTgt>
                                        </p:tgtEl>
                                        <p:attrNameLst>
                                          <p:attrName>style.visibility</p:attrName>
                                        </p:attrNameLst>
                                      </p:cBhvr>
                                      <p:to>
                                        <p:strVal val="visible"/>
                                      </p:to>
                                    </p:set>
                                    <p:anim calcmode="lin" valueType="num">
                                      <p:cBhvr additive="base">
                                        <p:cTn id="18"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3011">
                                            <p:txEl>
                                              <p:pRg st="2" end="2"/>
                                            </p:txEl>
                                          </p:spTgt>
                                        </p:tgtEl>
                                        <p:attrNameLst>
                                          <p:attrName>style.visibility</p:attrName>
                                        </p:attrNameLst>
                                      </p:cBhvr>
                                      <p:to>
                                        <p:strVal val="visible"/>
                                      </p:to>
                                    </p:set>
                                    <p:anim calcmode="lin" valueType="num">
                                      <p:cBhvr additive="base">
                                        <p:cTn id="24"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30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0" y="0"/>
            <a:ext cx="9144000" cy="6858000"/>
          </a:xfrm>
          <a:prstGeom prst="rect">
            <a:avLst/>
          </a:prstGeom>
          <a:solidFill>
            <a:srgbClr val="FFFFE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pic>
        <p:nvPicPr>
          <p:cNvPr id="70658" name="Picture 3" descr="OJBSO02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66863" y="0"/>
            <a:ext cx="5900737"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732" name="Text Box 4"/>
          <p:cNvSpPr txBox="1">
            <a:spLocks noChangeArrowheads="1"/>
          </p:cNvSpPr>
          <p:nvPr/>
        </p:nvSpPr>
        <p:spPr bwMode="auto">
          <a:xfrm>
            <a:off x="4876800" y="6248400"/>
            <a:ext cx="42672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29783" dir="1514402" algn="ctr" rotWithShape="0">
                    <a:schemeClr val="tx1">
                      <a:alpha val="74998"/>
                    </a:schemeClr>
                  </a:outerShdw>
                </a:effectLst>
              </a14:hiddenEffects>
            </a:ext>
          </a:extLst>
        </p:spPr>
        <p:txBody>
          <a:bodyPr>
            <a:spAutoFit/>
          </a:bodyPr>
          <a:lstStyle/>
          <a:p>
            <a:pPr algn="r">
              <a:spcBef>
                <a:spcPct val="50000"/>
              </a:spcBef>
              <a:defRPr/>
            </a:pPr>
            <a:r>
              <a:rPr lang="en-US" sz="3200" b="1">
                <a:latin typeface="Times New Roman" charset="0"/>
                <a:cs typeface="+mn-cs"/>
              </a:rPr>
              <a:t>Genesis 27:1-40</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0" y="0"/>
            <a:ext cx="9144000" cy="6858000"/>
          </a:xfrm>
          <a:prstGeom prst="rect">
            <a:avLst/>
          </a:prstGeom>
          <a:solidFill>
            <a:srgbClr val="FFFFE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pic>
        <p:nvPicPr>
          <p:cNvPr id="72706" name="Picture 3" descr="OJBSO025"/>
          <p:cNvPicPr>
            <a:picLocks noChangeAspect="1" noChangeArrowheads="1"/>
          </p:cNvPicPr>
          <p:nvPr/>
        </p:nvPicPr>
        <p:blipFill>
          <a:blip r:embed="rId3">
            <a:lum bright="70000" contrast="-70000"/>
            <a:extLst>
              <a:ext uri="{28A0092B-C50C-407E-A947-70E740481C1C}">
                <a14:useLocalDpi xmlns:a14="http://schemas.microsoft.com/office/drawing/2010/main"/>
              </a:ext>
            </a:extLst>
          </a:blip>
          <a:srcRect/>
          <a:stretch>
            <a:fillRect/>
          </a:stretch>
        </p:blipFill>
        <p:spPr bwMode="auto">
          <a:xfrm>
            <a:off x="1566863" y="0"/>
            <a:ext cx="5900737"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9877" name="Text Box 5"/>
          <p:cNvSpPr txBox="1">
            <a:spLocks noChangeArrowheads="1"/>
          </p:cNvSpPr>
          <p:nvPr/>
        </p:nvSpPr>
        <p:spPr bwMode="auto">
          <a:xfrm>
            <a:off x="838200" y="1219200"/>
            <a:ext cx="54102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1800">
              <a:cs typeface="+mn-cs"/>
            </a:endParaRPr>
          </a:p>
        </p:txBody>
      </p:sp>
      <p:sp>
        <p:nvSpPr>
          <p:cNvPr id="79878" name="Rectangle 6"/>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spcBef>
                <a:spcPct val="20000"/>
              </a:spcBef>
              <a:defRPr/>
            </a:pPr>
            <a:r>
              <a:rPr lang="en-US" b="1" dirty="0">
                <a:cs typeface="+mn-cs"/>
              </a:rPr>
              <a:t>Genesis 27:27-29</a:t>
            </a:r>
          </a:p>
          <a:p>
            <a:pPr>
              <a:spcBef>
                <a:spcPct val="20000"/>
              </a:spcBef>
              <a:defRPr/>
            </a:pPr>
            <a:br>
              <a:rPr lang="en-US" b="1" dirty="0">
                <a:cs typeface="+mn-cs"/>
              </a:rPr>
            </a:br>
            <a:r>
              <a:rPr lang="en-US" b="1" dirty="0">
                <a:cs typeface="+mn-cs"/>
              </a:rPr>
              <a:t>"… when Isaac caught the smell of his clothes, he blessed him and said, </a:t>
            </a:r>
            <a:r>
              <a:rPr lang="en-US" b="1" dirty="0">
                <a:latin typeface="Arial"/>
                <a:cs typeface="+mn-cs"/>
              </a:rPr>
              <a:t>‘</a:t>
            </a:r>
            <a:r>
              <a:rPr lang="en-US" b="1" dirty="0">
                <a:cs typeface="+mn-cs"/>
              </a:rPr>
              <a:t>Ah, the smell of my son is like the smell of a field that the Lord has blessed. </a:t>
            </a:r>
          </a:p>
          <a:p>
            <a:pPr>
              <a:spcBef>
                <a:spcPct val="20000"/>
              </a:spcBef>
              <a:defRPr/>
            </a:pPr>
            <a:r>
              <a:rPr lang="en-US" b="1" dirty="0">
                <a:cs typeface="+mn-cs"/>
              </a:rPr>
              <a:t>May God give you of heaven</a:t>
            </a:r>
            <a:r>
              <a:rPr lang="fr-FR" altLang="ja-JP" b="1" dirty="0">
                <a:latin typeface="Arial"/>
                <a:cs typeface="+mn-cs"/>
              </a:rPr>
              <a:t>'</a:t>
            </a:r>
            <a:r>
              <a:rPr lang="en-US" b="1" dirty="0">
                <a:cs typeface="+mn-cs"/>
              </a:rPr>
              <a:t>s dew and of earth</a:t>
            </a:r>
            <a:r>
              <a:rPr lang="fr-FR" altLang="ja-JP" b="1" dirty="0">
                <a:latin typeface="Arial"/>
                <a:cs typeface="+mn-cs"/>
              </a:rPr>
              <a:t>'</a:t>
            </a:r>
            <a:r>
              <a:rPr lang="en-US" b="1" dirty="0">
                <a:cs typeface="+mn-cs"/>
              </a:rPr>
              <a:t>s richness – an abundance of grain and new wine.</a:t>
            </a:r>
          </a:p>
          <a:p>
            <a:pPr>
              <a:spcBef>
                <a:spcPct val="20000"/>
              </a:spcBef>
              <a:defRPr/>
            </a:pPr>
            <a:r>
              <a:rPr lang="en-US" b="1" dirty="0">
                <a:cs typeface="+mn-cs"/>
              </a:rPr>
              <a:t>May nations serve you and peoples bow down to you. Be lord over your brothers, and may the sons of your mother bow down to you. May those who curse you be cursed and those who bless you be blessed.’</a:t>
            </a:r>
            <a:r>
              <a:rPr lang="en-US" altLang="ja-JP" b="1" dirty="0">
                <a:latin typeface="Arial"/>
                <a:cs typeface="+mn-cs"/>
              </a:rPr>
              <a:t>"</a:t>
            </a:r>
            <a:endParaRPr lang="en-US" b="1" dirty="0">
              <a:cs typeface="+mn-cs"/>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descr="Dsc0920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899" name="Rectangle 3"/>
          <p:cNvSpPr>
            <a:spLocks noChangeArrowheads="1"/>
          </p:cNvSpPr>
          <p:nvPr/>
        </p:nvSpPr>
        <p:spPr bwMode="auto">
          <a:xfrm>
            <a:off x="0" y="0"/>
            <a:ext cx="9144000" cy="6858000"/>
          </a:xfrm>
          <a:prstGeom prst="rect">
            <a:avLst/>
          </a:prstGeom>
          <a:solidFill>
            <a:schemeClr val="bg1">
              <a:alpha val="50000"/>
            </a:schemeClr>
          </a:solidFill>
          <a:ln>
            <a:noFill/>
          </a:ln>
          <a:effectLst/>
          <a:extLst>
            <a:ext uri="{91240B29-F687-4f45-9708-019B960494DF}">
              <a14:hiddenLine xmlns:a14="http://schemas.microsoft.com/office/drawing/2010/main" xmlns="" w="76200">
                <a:solidFill>
                  <a:srgbClr val="CC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sz="1800">
              <a:cs typeface="+mn-cs"/>
            </a:endParaRPr>
          </a:p>
        </p:txBody>
      </p:sp>
      <p:sp>
        <p:nvSpPr>
          <p:cNvPr id="80900" name="Text Box 4"/>
          <p:cNvSpPr txBox="1">
            <a:spLocks noChangeArrowheads="1"/>
          </p:cNvSpPr>
          <p:nvPr/>
        </p:nvSpPr>
        <p:spPr bwMode="auto">
          <a:xfrm>
            <a:off x="4437063" y="0"/>
            <a:ext cx="554513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u="sng" dirty="0">
                <a:cs typeface="+mn-cs"/>
              </a:rPr>
              <a:t>He</a:t>
            </a:r>
            <a:r>
              <a:rPr lang="fr-FR" b="1" u="sng" dirty="0">
                <a:cs typeface="+mn-cs"/>
              </a:rPr>
              <a:t>'</a:t>
            </a:r>
            <a:r>
              <a:rPr lang="en-US" b="1" u="sng" dirty="0">
                <a:cs typeface="+mn-cs"/>
              </a:rPr>
              <a:t>s So Hairy, Jacob</a:t>
            </a:r>
            <a:r>
              <a:rPr lang="fr-FR" b="1" u="sng" dirty="0">
                <a:cs typeface="+mn-cs"/>
              </a:rPr>
              <a:t>'</a:t>
            </a:r>
            <a:r>
              <a:rPr lang="en-US" b="1" u="sng" dirty="0">
                <a:cs typeface="+mn-cs"/>
              </a:rPr>
              <a:t>s Brother</a:t>
            </a:r>
            <a:r>
              <a:rPr lang="en-US" dirty="0">
                <a:latin typeface="Times New Roman" charset="0"/>
                <a:cs typeface="+mn-cs"/>
              </a:rPr>
              <a:t> </a:t>
            </a:r>
          </a:p>
        </p:txBody>
      </p:sp>
      <p:pic>
        <p:nvPicPr>
          <p:cNvPr id="80901" name="Picture 5" descr="jacbesau"/>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07125" y="3509963"/>
            <a:ext cx="2503488" cy="313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0902" name="Picture 6" descr="jacobandessau"/>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99188" y="693738"/>
            <a:ext cx="2563812" cy="2544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0903" name="Group 7"/>
          <p:cNvGrpSpPr>
            <a:grpSpLocks/>
          </p:cNvGrpSpPr>
          <p:nvPr/>
        </p:nvGrpSpPr>
        <p:grpSpPr bwMode="auto">
          <a:xfrm>
            <a:off x="5180013" y="660400"/>
            <a:ext cx="3819525" cy="6197600"/>
            <a:chOff x="3483" y="416"/>
            <a:chExt cx="2497" cy="3904"/>
          </a:xfrm>
        </p:grpSpPr>
        <p:sp>
          <p:nvSpPr>
            <p:cNvPr id="80904" name="Rectangle 8"/>
            <p:cNvSpPr>
              <a:spLocks noChangeArrowheads="1"/>
            </p:cNvSpPr>
            <p:nvPr/>
          </p:nvSpPr>
          <p:spPr bwMode="auto">
            <a:xfrm>
              <a:off x="3483" y="416"/>
              <a:ext cx="2497" cy="3904"/>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pic>
          <p:nvPicPr>
            <p:cNvPr id="74764" name="Picture 9" descr="JacobandEsau"/>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737" y="431"/>
              <a:ext cx="1932" cy="17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80906" name="Picture 10" descr="gen33-3"/>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564188" y="3578225"/>
            <a:ext cx="2989262" cy="309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0907" name="Picture 11" descr="feb21905"/>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953000" y="3200400"/>
            <a:ext cx="4014788" cy="445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0908" name="Picture 12" descr="jacobandessau"/>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6200" y="76200"/>
            <a:ext cx="4270375" cy="4467225"/>
          </a:xfrm>
          <a:prstGeom prst="rect">
            <a:avLst/>
          </a:pr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74762" name="Picture 13" descr="esausellsbirthright"/>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731838" y="4132263"/>
            <a:ext cx="4525962" cy="3182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0902"/>
                                        </p:tgtEl>
                                        <p:attrNameLst>
                                          <p:attrName>style.visibility</p:attrName>
                                        </p:attrNameLst>
                                      </p:cBhvr>
                                      <p:to>
                                        <p:strVal val="visible"/>
                                      </p:to>
                                    </p:set>
                                    <p:animEffect transition="in" filter="dissolve">
                                      <p:cBhvr>
                                        <p:cTn id="7" dur="500"/>
                                        <p:tgtEl>
                                          <p:spTgt spid="809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0901"/>
                                        </p:tgtEl>
                                        <p:attrNameLst>
                                          <p:attrName>style.visibility</p:attrName>
                                        </p:attrNameLst>
                                      </p:cBhvr>
                                      <p:to>
                                        <p:strVal val="visible"/>
                                      </p:to>
                                    </p:set>
                                    <p:animEffect transition="in" filter="dissolve">
                                      <p:cBhvr>
                                        <p:cTn id="12" dur="500"/>
                                        <p:tgtEl>
                                          <p:spTgt spid="809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0903"/>
                                        </p:tgtEl>
                                        <p:attrNameLst>
                                          <p:attrName>style.visibility</p:attrName>
                                        </p:attrNameLst>
                                      </p:cBhvr>
                                      <p:to>
                                        <p:strVal val="visible"/>
                                      </p:to>
                                    </p:set>
                                    <p:animEffect transition="in" filter="dissolve">
                                      <p:cBhvr>
                                        <p:cTn id="17" dur="500"/>
                                        <p:tgtEl>
                                          <p:spTgt spid="809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0906"/>
                                        </p:tgtEl>
                                        <p:attrNameLst>
                                          <p:attrName>style.visibility</p:attrName>
                                        </p:attrNameLst>
                                      </p:cBhvr>
                                      <p:to>
                                        <p:strVal val="visible"/>
                                      </p:to>
                                    </p:set>
                                    <p:animEffect transition="in" filter="dissolve">
                                      <p:cBhvr>
                                        <p:cTn id="22" dur="500"/>
                                        <p:tgtEl>
                                          <p:spTgt spid="809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5" presetClass="entr" presetSubtype="0" fill="hold" nodeType="clickEffect">
                                  <p:stCondLst>
                                    <p:cond delay="0"/>
                                  </p:stCondLst>
                                  <p:childTnLst>
                                    <p:set>
                                      <p:cBhvr>
                                        <p:cTn id="26" dur="1" fill="hold">
                                          <p:stCondLst>
                                            <p:cond delay="0"/>
                                          </p:stCondLst>
                                        </p:cTn>
                                        <p:tgtEl>
                                          <p:spTgt spid="80907"/>
                                        </p:tgtEl>
                                        <p:attrNameLst>
                                          <p:attrName>style.visibility</p:attrName>
                                        </p:attrNameLst>
                                      </p:cBhvr>
                                      <p:to>
                                        <p:strVal val="visible"/>
                                      </p:to>
                                    </p:set>
                                    <p:anim calcmode="lin" valueType="num">
                                      <p:cBhvr>
                                        <p:cTn id="27" dur="1000" fill="hold"/>
                                        <p:tgtEl>
                                          <p:spTgt spid="80907"/>
                                        </p:tgtEl>
                                        <p:attrNameLst>
                                          <p:attrName>ppt_w</p:attrName>
                                        </p:attrNameLst>
                                      </p:cBhvr>
                                      <p:tavLst>
                                        <p:tav tm="0">
                                          <p:val>
                                            <p:fltVal val="0"/>
                                          </p:val>
                                        </p:tav>
                                        <p:tav tm="100000">
                                          <p:val>
                                            <p:strVal val="#ppt_w"/>
                                          </p:val>
                                        </p:tav>
                                      </p:tavLst>
                                    </p:anim>
                                    <p:anim calcmode="lin" valueType="num">
                                      <p:cBhvr>
                                        <p:cTn id="28" dur="1000" fill="hold"/>
                                        <p:tgtEl>
                                          <p:spTgt spid="80907"/>
                                        </p:tgtEl>
                                        <p:attrNameLst>
                                          <p:attrName>ppt_h</p:attrName>
                                        </p:attrNameLst>
                                      </p:cBhvr>
                                      <p:tavLst>
                                        <p:tav tm="0">
                                          <p:val>
                                            <p:fltVal val="0"/>
                                          </p:val>
                                        </p:tav>
                                        <p:tav tm="100000">
                                          <p:val>
                                            <p:strVal val="#ppt_h"/>
                                          </p:val>
                                        </p:tav>
                                      </p:tavLst>
                                    </p:anim>
                                    <p:anim calcmode="lin" valueType="num">
                                      <p:cBhvr>
                                        <p:cTn id="29" dur="1000" fill="hold"/>
                                        <p:tgtEl>
                                          <p:spTgt spid="8090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8090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5" presetClass="entr" presetSubtype="0" fill="hold" nodeType="clickEffect">
                                  <p:stCondLst>
                                    <p:cond delay="0"/>
                                  </p:stCondLst>
                                  <p:childTnLst>
                                    <p:set>
                                      <p:cBhvr>
                                        <p:cTn id="34" dur="1" fill="hold">
                                          <p:stCondLst>
                                            <p:cond delay="0"/>
                                          </p:stCondLst>
                                        </p:cTn>
                                        <p:tgtEl>
                                          <p:spTgt spid="80908"/>
                                        </p:tgtEl>
                                        <p:attrNameLst>
                                          <p:attrName>style.visibility</p:attrName>
                                        </p:attrNameLst>
                                      </p:cBhvr>
                                      <p:to>
                                        <p:strVal val="visible"/>
                                      </p:to>
                                    </p:set>
                                    <p:anim calcmode="lin" valueType="num">
                                      <p:cBhvr>
                                        <p:cTn id="35" dur="1000" fill="hold"/>
                                        <p:tgtEl>
                                          <p:spTgt spid="80908"/>
                                        </p:tgtEl>
                                        <p:attrNameLst>
                                          <p:attrName>ppt_w</p:attrName>
                                        </p:attrNameLst>
                                      </p:cBhvr>
                                      <p:tavLst>
                                        <p:tav tm="0">
                                          <p:val>
                                            <p:fltVal val="0"/>
                                          </p:val>
                                        </p:tav>
                                        <p:tav tm="100000">
                                          <p:val>
                                            <p:strVal val="#ppt_w"/>
                                          </p:val>
                                        </p:tav>
                                      </p:tavLst>
                                    </p:anim>
                                    <p:anim calcmode="lin" valueType="num">
                                      <p:cBhvr>
                                        <p:cTn id="36" dur="1000" fill="hold"/>
                                        <p:tgtEl>
                                          <p:spTgt spid="80908"/>
                                        </p:tgtEl>
                                        <p:attrNameLst>
                                          <p:attrName>ppt_h</p:attrName>
                                        </p:attrNameLst>
                                      </p:cBhvr>
                                      <p:tavLst>
                                        <p:tav tm="0">
                                          <p:val>
                                            <p:fltVal val="0"/>
                                          </p:val>
                                        </p:tav>
                                        <p:tav tm="100000">
                                          <p:val>
                                            <p:strVal val="#ppt_h"/>
                                          </p:val>
                                        </p:tav>
                                      </p:tavLst>
                                    </p:anim>
                                    <p:anim calcmode="lin" valueType="num">
                                      <p:cBhvr>
                                        <p:cTn id="37" dur="1000" fill="hold"/>
                                        <p:tgtEl>
                                          <p:spTgt spid="8090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8090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descr="Dsc0920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851" name="Rectangle 3"/>
          <p:cNvSpPr>
            <a:spLocks noChangeArrowheads="1"/>
          </p:cNvSpPr>
          <p:nvPr/>
        </p:nvSpPr>
        <p:spPr bwMode="auto">
          <a:xfrm>
            <a:off x="0" y="4953000"/>
            <a:ext cx="9144000" cy="1752600"/>
          </a:xfrm>
          <a:prstGeom prst="rect">
            <a:avLst/>
          </a:prstGeom>
          <a:solidFill>
            <a:schemeClr val="accent6">
              <a:lumMod val="50000"/>
            </a:schemeClr>
          </a:solidFill>
          <a:ln>
            <a:noFill/>
          </a:ln>
          <a:effectLst/>
        </p:spPr>
        <p:txBody>
          <a:bodyPr anchor="ctr">
            <a:spAutoFit/>
          </a:bodyPr>
          <a:lstStyle/>
          <a:p>
            <a:pPr>
              <a:defRPr/>
            </a:pPr>
            <a:endParaRPr lang="en-US" sz="1800">
              <a:cs typeface="+mn-cs"/>
            </a:endParaRPr>
          </a:p>
        </p:txBody>
      </p:sp>
      <p:sp>
        <p:nvSpPr>
          <p:cNvPr id="78852" name="Text Box 4"/>
          <p:cNvSpPr txBox="1">
            <a:spLocks noChangeArrowheads="1"/>
          </p:cNvSpPr>
          <p:nvPr/>
        </p:nvSpPr>
        <p:spPr bwMode="auto">
          <a:xfrm>
            <a:off x="0" y="5257800"/>
            <a:ext cx="9144000" cy="1077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sz="3200" b="1" dirty="0">
                <a:solidFill>
                  <a:srgbClr val="FFFFFF"/>
                </a:solidFill>
                <a:cs typeface="+mn-cs"/>
              </a:rPr>
              <a:t>God</a:t>
            </a:r>
            <a:r>
              <a:rPr lang="fr-FR" altLang="ja-JP" sz="3200" b="1" dirty="0">
                <a:solidFill>
                  <a:srgbClr val="FFFFFF"/>
                </a:solidFill>
                <a:latin typeface="Arial"/>
                <a:cs typeface="+mn-cs"/>
              </a:rPr>
              <a:t>'</a:t>
            </a:r>
            <a:r>
              <a:rPr lang="en-US" sz="3200" b="1" dirty="0">
                <a:solidFill>
                  <a:srgbClr val="FFFFFF"/>
                </a:solidFill>
                <a:cs typeface="+mn-cs"/>
              </a:rPr>
              <a:t>s choice of Jacob finally wins over him without manipulation on Jacob</a:t>
            </a:r>
            <a:r>
              <a:rPr lang="fr-FR" altLang="ja-JP" sz="3200" b="1" dirty="0">
                <a:solidFill>
                  <a:srgbClr val="FFFFFF"/>
                </a:solidFill>
                <a:latin typeface="Arial"/>
                <a:cs typeface="+mn-cs"/>
              </a:rPr>
              <a:t>'</a:t>
            </a:r>
            <a:r>
              <a:rPr lang="en-US" sz="3200" b="1" dirty="0">
                <a:solidFill>
                  <a:srgbClr val="FFFFFF"/>
                </a:solidFill>
                <a:cs typeface="+mn-cs"/>
              </a:rPr>
              <a:t>s part.</a:t>
            </a:r>
          </a:p>
        </p:txBody>
      </p:sp>
      <p:sp>
        <p:nvSpPr>
          <p:cNvPr id="78853" name="Rectangle 5"/>
          <p:cNvSpPr>
            <a:spLocks noChangeArrowheads="1"/>
          </p:cNvSpPr>
          <p:nvPr/>
        </p:nvSpPr>
        <p:spPr bwMode="auto">
          <a:xfrm>
            <a:off x="0" y="0"/>
            <a:ext cx="9144000" cy="1222375"/>
          </a:xfrm>
          <a:prstGeom prst="rect">
            <a:avLst/>
          </a:prstGeom>
          <a:solidFill>
            <a:schemeClr val="bg1">
              <a:alpha val="50000"/>
            </a:schemeClr>
          </a:solidFill>
          <a:ln>
            <a:noFill/>
          </a:ln>
          <a:effectLst/>
          <a:extLst>
            <a:ext uri="{91240B29-F687-4f45-9708-019B960494DF}">
              <a14:hiddenLine xmlns:a14="http://schemas.microsoft.com/office/drawing/2010/main" xmlns="" w="76200">
                <a:solidFill>
                  <a:srgbClr val="CC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sz="1800">
              <a:cs typeface="+mn-cs"/>
            </a:endParaRPr>
          </a:p>
        </p:txBody>
      </p:sp>
      <p:sp>
        <p:nvSpPr>
          <p:cNvPr id="78854" name="Text Box 6"/>
          <p:cNvSpPr txBox="1">
            <a:spLocks noChangeArrowheads="1"/>
          </p:cNvSpPr>
          <p:nvPr/>
        </p:nvSpPr>
        <p:spPr bwMode="auto">
          <a:xfrm>
            <a:off x="228600" y="76200"/>
            <a:ext cx="86868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3200" b="1">
                <a:cs typeface="+mn-cs"/>
              </a:rPr>
              <a:t>Genesis 33</a:t>
            </a:r>
          </a:p>
          <a:p>
            <a:pPr algn="ctr">
              <a:defRPr/>
            </a:pPr>
            <a:r>
              <a:rPr lang="en-US" sz="3200" b="1">
                <a:cs typeface="+mn-cs"/>
              </a:rPr>
              <a:t>JACOB: FROM DECEIVER TO BELIEVER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body" idx="1"/>
          </p:nvPr>
        </p:nvSpPr>
        <p:spPr>
          <a:xfrm>
            <a:off x="457200" y="762000"/>
            <a:ext cx="8686800" cy="2667000"/>
          </a:xfrm>
        </p:spPr>
        <p:txBody>
          <a:bodyPr/>
          <a:lstStyle/>
          <a:p>
            <a:pPr eaLnBrk="1" hangingPunct="1">
              <a:buFontTx/>
              <a:buNone/>
              <a:defRPr/>
            </a:pPr>
            <a:r>
              <a:rPr lang="en-US" sz="2400" b="1" dirty="0">
                <a:solidFill>
                  <a:schemeClr val="bg1"/>
                </a:solidFill>
                <a:cs typeface="+mn-cs"/>
              </a:rPr>
              <a:t>Malachi 1:2-3</a:t>
            </a:r>
          </a:p>
          <a:p>
            <a:pPr eaLnBrk="1" hangingPunct="1">
              <a:buFontTx/>
              <a:buNone/>
              <a:defRPr/>
            </a:pPr>
            <a:r>
              <a:rPr lang="en-US" altLang="ja-JP" sz="2400" b="1" dirty="0">
                <a:solidFill>
                  <a:schemeClr val="bg1"/>
                </a:solidFill>
                <a:latin typeface="Arial"/>
                <a:cs typeface="+mn-cs"/>
              </a:rPr>
              <a:t>"</a:t>
            </a:r>
            <a:r>
              <a:rPr lang="en-US" sz="2400" b="1" dirty="0">
                <a:solidFill>
                  <a:schemeClr val="bg1"/>
                </a:solidFill>
                <a:cs typeface="+mn-cs"/>
              </a:rPr>
              <a:t>I have loved you,</a:t>
            </a:r>
            <a:r>
              <a:rPr lang="en-US" altLang="ja-JP" sz="2400" b="1" dirty="0">
                <a:solidFill>
                  <a:schemeClr val="bg1"/>
                </a:solidFill>
                <a:latin typeface="Arial"/>
                <a:cs typeface="+mn-cs"/>
              </a:rPr>
              <a:t>"</a:t>
            </a:r>
            <a:r>
              <a:rPr lang="en-US" sz="2400" b="1" dirty="0">
                <a:solidFill>
                  <a:schemeClr val="bg1"/>
                </a:solidFill>
                <a:cs typeface="+mn-cs"/>
              </a:rPr>
              <a:t> says the Lord. </a:t>
            </a:r>
          </a:p>
          <a:p>
            <a:pPr eaLnBrk="1" hangingPunct="1">
              <a:buFontTx/>
              <a:buNone/>
              <a:defRPr/>
            </a:pPr>
            <a:r>
              <a:rPr lang="en-US" altLang="ja-JP" sz="2400" b="1" dirty="0">
                <a:solidFill>
                  <a:schemeClr val="bg1"/>
                </a:solidFill>
                <a:latin typeface="Arial"/>
                <a:cs typeface="+mn-cs"/>
              </a:rPr>
              <a:t>"</a:t>
            </a:r>
            <a:r>
              <a:rPr lang="en-US" sz="2400" b="1" dirty="0">
                <a:solidFill>
                  <a:schemeClr val="bg1"/>
                </a:solidFill>
                <a:cs typeface="+mn-cs"/>
              </a:rPr>
              <a:t>But you asked, </a:t>
            </a:r>
            <a:r>
              <a:rPr lang="fr-FR" altLang="ja-JP" sz="2400" b="1" dirty="0">
                <a:solidFill>
                  <a:schemeClr val="bg1"/>
                </a:solidFill>
                <a:latin typeface="Arial"/>
                <a:cs typeface="+mn-cs"/>
              </a:rPr>
              <a:t>'</a:t>
            </a:r>
            <a:r>
              <a:rPr lang="en-US" sz="2400" b="1" dirty="0">
                <a:solidFill>
                  <a:schemeClr val="bg1"/>
                </a:solidFill>
                <a:cs typeface="+mn-cs"/>
              </a:rPr>
              <a:t>How have you loved us?</a:t>
            </a:r>
            <a:r>
              <a:rPr lang="fr-FR" altLang="ja-JP" sz="2400" b="1" dirty="0">
                <a:solidFill>
                  <a:schemeClr val="bg1"/>
                </a:solidFill>
                <a:latin typeface="Arial"/>
                <a:cs typeface="+mn-cs"/>
              </a:rPr>
              <a:t>'</a:t>
            </a:r>
            <a:endParaRPr lang="en-US" sz="2400" b="1" dirty="0">
              <a:solidFill>
                <a:schemeClr val="bg1"/>
              </a:solidFill>
              <a:cs typeface="+mn-cs"/>
            </a:endParaRPr>
          </a:p>
          <a:p>
            <a:pPr eaLnBrk="1" hangingPunct="1">
              <a:buFontTx/>
              <a:buNone/>
              <a:defRPr/>
            </a:pPr>
            <a:r>
              <a:rPr lang="en-US" altLang="ja-JP" sz="2400" b="1" dirty="0">
                <a:solidFill>
                  <a:schemeClr val="bg1"/>
                </a:solidFill>
                <a:latin typeface="Arial"/>
                <a:cs typeface="+mn-cs"/>
              </a:rPr>
              <a:t>"</a:t>
            </a:r>
            <a:r>
              <a:rPr lang="en-US" sz="2400" b="1" dirty="0">
                <a:solidFill>
                  <a:schemeClr val="bg1"/>
                </a:solidFill>
                <a:cs typeface="+mn-cs"/>
              </a:rPr>
              <a:t>Was not Esau Jacob</a:t>
            </a:r>
            <a:r>
              <a:rPr lang="fr-FR" altLang="ja-JP" sz="2400" b="1" dirty="0">
                <a:solidFill>
                  <a:schemeClr val="bg1"/>
                </a:solidFill>
                <a:latin typeface="Arial"/>
                <a:cs typeface="+mn-cs"/>
              </a:rPr>
              <a:t>'</a:t>
            </a:r>
            <a:r>
              <a:rPr lang="en-US" sz="2400" b="1" dirty="0">
                <a:solidFill>
                  <a:schemeClr val="bg1"/>
                </a:solidFill>
                <a:cs typeface="+mn-cs"/>
              </a:rPr>
              <a:t>s brother?</a:t>
            </a:r>
            <a:r>
              <a:rPr lang="en-US" altLang="ja-JP" sz="2400" b="1" dirty="0">
                <a:solidFill>
                  <a:schemeClr val="bg1"/>
                </a:solidFill>
                <a:latin typeface="Arial"/>
                <a:cs typeface="+mn-cs"/>
              </a:rPr>
              <a:t>"</a:t>
            </a:r>
            <a:r>
              <a:rPr lang="en-US" sz="2400" b="1" dirty="0">
                <a:solidFill>
                  <a:schemeClr val="bg1"/>
                </a:solidFill>
                <a:cs typeface="+mn-cs"/>
              </a:rPr>
              <a:t> the Lord says. </a:t>
            </a:r>
            <a:r>
              <a:rPr lang="en-US" altLang="ja-JP" sz="2400" b="1" dirty="0">
                <a:solidFill>
                  <a:schemeClr val="bg1"/>
                </a:solidFill>
                <a:latin typeface="Arial"/>
                <a:cs typeface="+mn-cs"/>
              </a:rPr>
              <a:t>"</a:t>
            </a:r>
            <a:r>
              <a:rPr lang="en-US" sz="2400" b="1" dirty="0">
                <a:solidFill>
                  <a:schemeClr val="bg1"/>
                </a:solidFill>
                <a:cs typeface="+mn-cs"/>
              </a:rPr>
              <a:t>Yet I have loved Jacob,</a:t>
            </a:r>
          </a:p>
          <a:p>
            <a:pPr eaLnBrk="1" hangingPunct="1">
              <a:buFontTx/>
              <a:buNone/>
              <a:defRPr/>
            </a:pPr>
            <a:r>
              <a:rPr lang="en-US" sz="2400" b="1" dirty="0">
                <a:solidFill>
                  <a:schemeClr val="bg1"/>
                </a:solidFill>
                <a:cs typeface="+mn-cs"/>
              </a:rPr>
              <a:t>But Esau I have hated, and I have turned his mountains into a wasteland and left his inheritance to the desert jackals.</a:t>
            </a:r>
            <a:r>
              <a:rPr lang="en-US" altLang="ja-JP" sz="2400" b="1" dirty="0">
                <a:solidFill>
                  <a:schemeClr val="bg1"/>
                </a:solidFill>
                <a:latin typeface="Arial"/>
                <a:cs typeface="+mn-cs"/>
              </a:rPr>
              <a:t>"</a:t>
            </a:r>
            <a:endParaRPr lang="en-US" sz="2400" b="1" dirty="0">
              <a:solidFill>
                <a:schemeClr val="bg1"/>
              </a:solidFill>
              <a:cs typeface="+mn-cs"/>
            </a:endParaRPr>
          </a:p>
        </p:txBody>
      </p:sp>
      <p:sp>
        <p:nvSpPr>
          <p:cNvPr id="58373" name="Rectangle 5"/>
          <p:cNvSpPr>
            <a:spLocks noChangeArrowheads="1"/>
          </p:cNvSpPr>
          <p:nvPr/>
        </p:nvSpPr>
        <p:spPr bwMode="auto">
          <a:xfrm>
            <a:off x="533400" y="4724400"/>
            <a:ext cx="8001000" cy="830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b="1" dirty="0">
                <a:solidFill>
                  <a:schemeClr val="bg1"/>
                </a:solidFill>
                <a:cs typeface="+mn-cs"/>
              </a:rPr>
              <a:t>Romans 9:13</a:t>
            </a:r>
          </a:p>
          <a:p>
            <a:pPr>
              <a:defRPr/>
            </a:pPr>
            <a:r>
              <a:rPr lang="en-US" b="1" dirty="0">
                <a:solidFill>
                  <a:schemeClr val="bg1"/>
                </a:solidFill>
                <a:cs typeface="+mn-cs"/>
              </a:rPr>
              <a:t>Just as it is written: </a:t>
            </a:r>
            <a:r>
              <a:rPr lang="en-US" altLang="ja-JP" b="1" dirty="0">
                <a:solidFill>
                  <a:schemeClr val="bg1"/>
                </a:solidFill>
                <a:latin typeface="Arial"/>
                <a:cs typeface="+mn-cs"/>
              </a:rPr>
              <a:t>"</a:t>
            </a:r>
            <a:r>
              <a:rPr lang="en-US" b="1" dirty="0">
                <a:solidFill>
                  <a:schemeClr val="bg1"/>
                </a:solidFill>
                <a:cs typeface="+mn-cs"/>
              </a:rPr>
              <a:t>Jacob I loved, but Esau I hated.</a:t>
            </a:r>
            <a:r>
              <a:rPr lang="en-US" altLang="ja-JP" b="1" dirty="0">
                <a:solidFill>
                  <a:schemeClr val="bg1"/>
                </a:solidFill>
                <a:latin typeface="Arial"/>
                <a:cs typeface="+mn-cs"/>
              </a:rPr>
              <a:t>"</a:t>
            </a:r>
            <a:endParaRPr lang="en-US" b="1" dirty="0">
              <a:solidFill>
                <a:schemeClr val="bg1"/>
              </a:solidFill>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609600"/>
            <a:ext cx="8229600" cy="1706563"/>
          </a:xfrm>
        </p:spPr>
        <p:txBody>
          <a:bodyPr/>
          <a:lstStyle/>
          <a:p>
            <a:pPr eaLnBrk="1" hangingPunct="1">
              <a:defRPr/>
            </a:pPr>
            <a:r>
              <a:rPr lang="en-US" altLang="ja-JP" b="1" dirty="0">
                <a:solidFill>
                  <a:srgbClr val="FFFFFF"/>
                </a:solidFill>
                <a:latin typeface="Arial"/>
                <a:cs typeface="+mj-cs"/>
              </a:rPr>
              <a:t>"</a:t>
            </a:r>
            <a:r>
              <a:rPr lang="en-US" b="1" dirty="0">
                <a:solidFill>
                  <a:srgbClr val="FFFFFF"/>
                </a:solidFill>
                <a:cs typeface="+mj-cs"/>
              </a:rPr>
              <a:t>Younger Blessed</a:t>
            </a:r>
            <a:r>
              <a:rPr lang="en-US" altLang="ja-JP" b="1" dirty="0">
                <a:solidFill>
                  <a:srgbClr val="FFFFFF"/>
                </a:solidFill>
                <a:latin typeface="Arial"/>
                <a:cs typeface="+mj-cs"/>
              </a:rPr>
              <a:t>"</a:t>
            </a:r>
            <a:r>
              <a:rPr lang="en-US" b="1" dirty="0">
                <a:solidFill>
                  <a:srgbClr val="FFFFFF"/>
                </a:solidFill>
                <a:cs typeface="+mj-cs"/>
              </a:rPr>
              <a:t>: </a:t>
            </a:r>
            <a:br>
              <a:rPr lang="en-US" b="1" dirty="0">
                <a:solidFill>
                  <a:srgbClr val="FFFFFF"/>
                </a:solidFill>
                <a:cs typeface="+mj-cs"/>
              </a:rPr>
            </a:br>
            <a:r>
              <a:rPr lang="en-US" b="1" dirty="0">
                <a:solidFill>
                  <a:srgbClr val="FFFFFF"/>
                </a:solidFill>
                <a:cs typeface="+mj-cs"/>
              </a:rPr>
              <a:t>Quick Quiz</a:t>
            </a:r>
          </a:p>
        </p:txBody>
      </p:sp>
      <p:sp>
        <p:nvSpPr>
          <p:cNvPr id="19459" name="Rectangle 3"/>
          <p:cNvSpPr>
            <a:spLocks noGrp="1" noChangeArrowheads="1"/>
          </p:cNvSpPr>
          <p:nvPr>
            <p:ph type="body" idx="1"/>
          </p:nvPr>
        </p:nvSpPr>
        <p:spPr>
          <a:xfrm>
            <a:off x="457200" y="2590800"/>
            <a:ext cx="8229600" cy="3048000"/>
          </a:xfrm>
        </p:spPr>
        <p:txBody>
          <a:bodyPr/>
          <a:lstStyle/>
          <a:p>
            <a:pPr eaLnBrk="1" hangingPunct="1">
              <a:buFontTx/>
              <a:buNone/>
              <a:defRPr/>
            </a:pPr>
            <a:r>
              <a:rPr lang="en-US" dirty="0">
                <a:solidFill>
                  <a:srgbClr val="FFFFFF"/>
                </a:solidFill>
                <a:cs typeface="+mn-cs"/>
              </a:rPr>
              <a:t>1. Which of the following were firstborn sons in the Bible?</a:t>
            </a:r>
          </a:p>
          <a:p>
            <a:pPr eaLnBrk="1" hangingPunct="1">
              <a:buFontTx/>
              <a:buNone/>
              <a:defRPr/>
            </a:pPr>
            <a:r>
              <a:rPr lang="en-US" dirty="0">
                <a:solidFill>
                  <a:srgbClr val="FFFFFF"/>
                </a:solidFill>
                <a:cs typeface="+mn-cs"/>
              </a:rPr>
              <a:t>a) Cain, Enosh and Simeon</a:t>
            </a:r>
          </a:p>
          <a:p>
            <a:pPr eaLnBrk="1" hangingPunct="1">
              <a:buFontTx/>
              <a:buNone/>
              <a:defRPr/>
            </a:pPr>
            <a:r>
              <a:rPr lang="en-US" dirty="0">
                <a:solidFill>
                  <a:srgbClr val="FFFFFF"/>
                </a:solidFill>
                <a:cs typeface="+mn-cs"/>
              </a:rPr>
              <a:t>b) Cain, Japheth and Abraham</a:t>
            </a:r>
          </a:p>
          <a:p>
            <a:pPr eaLnBrk="1" hangingPunct="1">
              <a:buFontTx/>
              <a:buNone/>
              <a:defRPr/>
            </a:pPr>
            <a:r>
              <a:rPr lang="en-US" dirty="0">
                <a:solidFill>
                  <a:srgbClr val="FFFFFF"/>
                </a:solidFill>
                <a:cs typeface="+mn-cs"/>
              </a:rPr>
              <a:t>c) Cain, Shem and Reuben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Arial"/>
              <a:cs typeface="Arial"/>
            </a:endParaRPr>
          </a:p>
        </p:txBody>
      </p:sp>
      <p:pic>
        <p:nvPicPr>
          <p:cNvPr id="80898" name="Picture 3" descr="OJSEJ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67313" y="1905000"/>
            <a:ext cx="3675062" cy="3752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0899" name="Picture 4" descr="OJSEM00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4991100" cy="444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25" name="Text Box 5"/>
          <p:cNvSpPr txBox="1">
            <a:spLocks noChangeArrowheads="1"/>
          </p:cNvSpPr>
          <p:nvPr/>
        </p:nvSpPr>
        <p:spPr bwMode="auto">
          <a:xfrm>
            <a:off x="4876800" y="6248400"/>
            <a:ext cx="4267200" cy="579438"/>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r">
              <a:spcBef>
                <a:spcPct val="50000"/>
              </a:spcBef>
              <a:defRPr/>
            </a:pPr>
            <a:r>
              <a:rPr lang="en-US" sz="3200" b="1">
                <a:solidFill>
                  <a:schemeClr val="bg1"/>
                </a:solidFill>
                <a:latin typeface="Arial"/>
                <a:cs typeface="Arial"/>
              </a:rPr>
              <a:t>Genesis 37:1-11</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Arial"/>
              <a:cs typeface="Arial"/>
            </a:endParaRPr>
          </a:p>
        </p:txBody>
      </p:sp>
      <p:pic>
        <p:nvPicPr>
          <p:cNvPr id="2" name="Picture 3" descr="OJSSP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58750"/>
            <a:ext cx="9144000" cy="624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948" name="Text Box 4"/>
          <p:cNvSpPr txBox="1">
            <a:spLocks noChangeArrowheads="1"/>
          </p:cNvSpPr>
          <p:nvPr/>
        </p:nvSpPr>
        <p:spPr bwMode="auto">
          <a:xfrm>
            <a:off x="4876800" y="6248400"/>
            <a:ext cx="4267200" cy="579438"/>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r">
              <a:spcBef>
                <a:spcPct val="50000"/>
              </a:spcBef>
              <a:defRPr/>
            </a:pPr>
            <a:r>
              <a:rPr lang="en-US" sz="3200" b="1" dirty="0">
                <a:solidFill>
                  <a:schemeClr val="bg1"/>
                </a:solidFill>
                <a:latin typeface="Arial"/>
                <a:cs typeface="Arial"/>
              </a:rPr>
              <a:t>Genesis 37–40</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a:latin typeface="Arial"/>
              <a:cs typeface="Arial"/>
            </a:endParaRPr>
          </a:p>
        </p:txBody>
      </p:sp>
      <p:pic>
        <p:nvPicPr>
          <p:cNvPr id="84994" name="Picture 3" descr="OJSSS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75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3972" name="Text Box 4"/>
          <p:cNvSpPr txBox="1">
            <a:spLocks noChangeArrowheads="1"/>
          </p:cNvSpPr>
          <p:nvPr/>
        </p:nvSpPr>
        <p:spPr bwMode="auto">
          <a:xfrm>
            <a:off x="4876800" y="6248400"/>
            <a:ext cx="4267200" cy="579438"/>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r">
              <a:spcBef>
                <a:spcPct val="50000"/>
              </a:spcBef>
              <a:defRPr/>
            </a:pPr>
            <a:r>
              <a:rPr lang="en-US" sz="3200" b="1" dirty="0">
                <a:solidFill>
                  <a:schemeClr val="bg1"/>
                </a:solidFill>
                <a:latin typeface="Arial"/>
                <a:cs typeface="Arial"/>
              </a:rPr>
              <a:t>Genesis 41–50</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400">
              <a:latin typeface="Arial"/>
              <a:cs typeface="Arial"/>
            </a:endParaRPr>
          </a:p>
        </p:txBody>
      </p:sp>
      <p:sp>
        <p:nvSpPr>
          <p:cNvPr id="84995" name="Rectangle 3"/>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400">
              <a:latin typeface="Arial"/>
              <a:cs typeface="Arial"/>
            </a:endParaRPr>
          </a:p>
        </p:txBody>
      </p:sp>
      <p:pic>
        <p:nvPicPr>
          <p:cNvPr id="87043" name="Picture 4" descr="OJSSP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58750"/>
            <a:ext cx="4325938" cy="295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7044" name="Picture 5" descr="OJSSS00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0" y="2895600"/>
            <a:ext cx="4572000" cy="337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4998" name="Text Box 6"/>
          <p:cNvSpPr txBox="1">
            <a:spLocks noChangeArrowheads="1"/>
          </p:cNvSpPr>
          <p:nvPr/>
        </p:nvSpPr>
        <p:spPr bwMode="auto">
          <a:xfrm>
            <a:off x="4876800" y="381000"/>
            <a:ext cx="4267200" cy="1077913"/>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spcBef>
                <a:spcPct val="50000"/>
              </a:spcBef>
              <a:defRPr/>
            </a:pPr>
            <a:r>
              <a:rPr lang="en-US" sz="3200" b="1" i="1" dirty="0">
                <a:solidFill>
                  <a:schemeClr val="bg1"/>
                </a:solidFill>
                <a:latin typeface="Arial"/>
                <a:cs typeface="Arial"/>
              </a:rPr>
              <a:t>"You intended to harm me, </a:t>
            </a:r>
          </a:p>
        </p:txBody>
      </p:sp>
      <p:sp>
        <p:nvSpPr>
          <p:cNvPr id="84999" name="Text Box 7"/>
          <p:cNvSpPr txBox="1">
            <a:spLocks noChangeArrowheads="1"/>
          </p:cNvSpPr>
          <p:nvPr/>
        </p:nvSpPr>
        <p:spPr bwMode="auto">
          <a:xfrm>
            <a:off x="4876800" y="6248400"/>
            <a:ext cx="4267200" cy="461963"/>
          </a:xfrm>
          <a:prstGeom prst="rect">
            <a:avLst/>
          </a:prstGeom>
          <a:noFill/>
          <a:ln>
            <a:noFill/>
          </a:ln>
          <a:effectLst>
            <a:outerShdw blurRad="63500" dist="29783" dir="1514402"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r">
              <a:spcBef>
                <a:spcPct val="50000"/>
              </a:spcBef>
              <a:defRPr/>
            </a:pPr>
            <a:r>
              <a:rPr lang="en-US" b="1">
                <a:solidFill>
                  <a:schemeClr val="bg1"/>
                </a:solidFill>
                <a:latin typeface="Arial"/>
                <a:cs typeface="Arial"/>
              </a:rPr>
              <a:t>Genesis 50:20 (NIV)</a:t>
            </a:r>
          </a:p>
        </p:txBody>
      </p:sp>
      <p:sp>
        <p:nvSpPr>
          <p:cNvPr id="85000" name="Text Box 8"/>
          <p:cNvSpPr txBox="1">
            <a:spLocks noChangeArrowheads="1"/>
          </p:cNvSpPr>
          <p:nvPr/>
        </p:nvSpPr>
        <p:spPr bwMode="auto">
          <a:xfrm>
            <a:off x="228600" y="3048000"/>
            <a:ext cx="4267200" cy="3046413"/>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spcBef>
                <a:spcPct val="50000"/>
              </a:spcBef>
              <a:defRPr/>
            </a:pPr>
            <a:r>
              <a:rPr lang="en-US" sz="3200" b="1" i="1" dirty="0">
                <a:solidFill>
                  <a:schemeClr val="bg1"/>
                </a:solidFill>
                <a:latin typeface="Arial"/>
                <a:cs typeface="Arial"/>
              </a:rPr>
              <a:t>but God intended it for good to accomplish what is now being done, the saving of many lives."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84998"/>
                                        </p:tgtEl>
                                        <p:attrNameLst>
                                          <p:attrName>style.visibility</p:attrName>
                                        </p:attrNameLst>
                                      </p:cBhvr>
                                      <p:to>
                                        <p:strVal val="visible"/>
                                      </p:to>
                                    </p:set>
                                    <p:animEffect transition="in" filter="dissolve">
                                      <p:cBhvr>
                                        <p:cTn id="7" dur="500"/>
                                        <p:tgtEl>
                                          <p:spTgt spid="84998"/>
                                        </p:tgtEl>
                                      </p:cBhvr>
                                    </p:animEffect>
                                  </p:childTnLst>
                                </p:cTn>
                              </p:par>
                            </p:childTnLst>
                          </p:cTn>
                        </p:par>
                        <p:par>
                          <p:cTn id="8" fill="hold" nodeType="afterGroup">
                            <p:stCondLst>
                              <p:cond delay="3500"/>
                            </p:stCondLst>
                            <p:childTnLst>
                              <p:par>
                                <p:cTn id="9" presetID="9" presetClass="entr" presetSubtype="0" fill="hold" grpId="0" nodeType="afterEffect">
                                  <p:stCondLst>
                                    <p:cond delay="3000"/>
                                  </p:stCondLst>
                                  <p:childTnLst>
                                    <p:set>
                                      <p:cBhvr>
                                        <p:cTn id="10" dur="1" fill="hold">
                                          <p:stCondLst>
                                            <p:cond delay="0"/>
                                          </p:stCondLst>
                                        </p:cTn>
                                        <p:tgtEl>
                                          <p:spTgt spid="85000"/>
                                        </p:tgtEl>
                                        <p:attrNameLst>
                                          <p:attrName>style.visibility</p:attrName>
                                        </p:attrNameLst>
                                      </p:cBhvr>
                                      <p:to>
                                        <p:strVal val="visible"/>
                                      </p:to>
                                    </p:set>
                                    <p:animEffect transition="in" filter="dissolve">
                                      <p:cBhvr>
                                        <p:cTn id="11" dur="500"/>
                                        <p:tgtEl>
                                          <p:spTgt spid="850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8" grpId="0" autoUpdateAnimBg="0"/>
      <p:bldP spid="85000"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en-US" b="1" dirty="0">
                <a:solidFill>
                  <a:srgbClr val="FFFFFF"/>
                </a:solidFill>
                <a:cs typeface="+mj-cs"/>
              </a:rPr>
              <a:t>Who are the blessed now?</a:t>
            </a:r>
          </a:p>
        </p:txBody>
      </p:sp>
      <p:sp>
        <p:nvSpPr>
          <p:cNvPr id="87043" name="Rectangle 3"/>
          <p:cNvSpPr>
            <a:spLocks noGrp="1" noChangeArrowheads="1"/>
          </p:cNvSpPr>
          <p:nvPr>
            <p:ph type="body" idx="1"/>
          </p:nvPr>
        </p:nvSpPr>
        <p:spPr>
          <a:xfrm>
            <a:off x="457200" y="2057400"/>
            <a:ext cx="8229600" cy="4525963"/>
          </a:xfrm>
        </p:spPr>
        <p:txBody>
          <a:bodyPr/>
          <a:lstStyle/>
          <a:p>
            <a:pPr eaLnBrk="1" hangingPunct="1">
              <a:lnSpc>
                <a:spcPct val="90000"/>
              </a:lnSpc>
              <a:defRPr/>
            </a:pPr>
            <a:r>
              <a:rPr lang="en-US" sz="2800" b="1" dirty="0">
                <a:solidFill>
                  <a:srgbClr val="FFFFFF"/>
                </a:solidFill>
                <a:cs typeface="+mn-cs"/>
              </a:rPr>
              <a:t>Those who have an obedient heart, seeking God</a:t>
            </a:r>
            <a:r>
              <a:rPr lang="fr-FR" altLang="ja-JP" sz="2800" b="1" dirty="0">
                <a:solidFill>
                  <a:srgbClr val="FFFFFF"/>
                </a:solidFill>
                <a:latin typeface="Arial"/>
                <a:cs typeface="+mn-cs"/>
              </a:rPr>
              <a:t>'</a:t>
            </a:r>
            <a:r>
              <a:rPr lang="en-US" sz="2800" b="1" dirty="0">
                <a:solidFill>
                  <a:srgbClr val="FFFFFF"/>
                </a:solidFill>
                <a:cs typeface="+mn-cs"/>
              </a:rPr>
              <a:t>s will first (Matthew 6:33)</a:t>
            </a:r>
          </a:p>
          <a:p>
            <a:pPr eaLnBrk="1" hangingPunct="1">
              <a:lnSpc>
                <a:spcPct val="90000"/>
              </a:lnSpc>
              <a:defRPr/>
            </a:pPr>
            <a:r>
              <a:rPr lang="en-US" sz="2800" b="1" dirty="0">
                <a:solidFill>
                  <a:srgbClr val="FFFFFF"/>
                </a:solidFill>
                <a:cs typeface="+mn-cs"/>
              </a:rPr>
              <a:t>Those who are righteous and faithful in God</a:t>
            </a:r>
            <a:r>
              <a:rPr lang="fr-FR" altLang="ja-JP" sz="2800" b="1" dirty="0">
                <a:solidFill>
                  <a:srgbClr val="FFFFFF"/>
                </a:solidFill>
                <a:latin typeface="Arial"/>
                <a:cs typeface="+mn-cs"/>
              </a:rPr>
              <a:t>'</a:t>
            </a:r>
            <a:r>
              <a:rPr lang="en-US" sz="2800" b="1" dirty="0">
                <a:solidFill>
                  <a:srgbClr val="FFFFFF"/>
                </a:solidFill>
                <a:cs typeface="+mn-cs"/>
              </a:rPr>
              <a:t>s eyes</a:t>
            </a:r>
          </a:p>
          <a:p>
            <a:pPr eaLnBrk="1" hangingPunct="1">
              <a:lnSpc>
                <a:spcPct val="90000"/>
              </a:lnSpc>
              <a:defRPr/>
            </a:pPr>
            <a:r>
              <a:rPr lang="en-US" sz="2800" b="1" dirty="0">
                <a:solidFill>
                  <a:srgbClr val="FFFFFF"/>
                </a:solidFill>
                <a:cs typeface="+mn-cs"/>
              </a:rPr>
              <a:t>Those who keep God</a:t>
            </a:r>
            <a:r>
              <a:rPr lang="fr-FR" altLang="ja-JP" sz="2800" b="1" dirty="0">
                <a:solidFill>
                  <a:srgbClr val="FFFFFF"/>
                </a:solidFill>
                <a:latin typeface="Arial"/>
                <a:cs typeface="+mn-cs"/>
              </a:rPr>
              <a:t>'</a:t>
            </a:r>
            <a:r>
              <a:rPr lang="en-US" sz="2800" b="1" dirty="0">
                <a:solidFill>
                  <a:srgbClr val="FFFFFF"/>
                </a:solidFill>
                <a:cs typeface="+mn-cs"/>
              </a:rPr>
              <a:t>s commandments and principles for living (The Beatitudes)</a:t>
            </a:r>
          </a:p>
          <a:p>
            <a:pPr eaLnBrk="1" hangingPunct="1">
              <a:lnSpc>
                <a:spcPct val="90000"/>
              </a:lnSpc>
              <a:defRPr/>
            </a:pPr>
            <a:r>
              <a:rPr lang="en-US" sz="2800" b="1" dirty="0">
                <a:solidFill>
                  <a:srgbClr val="FFFFFF"/>
                </a:solidFill>
                <a:cs typeface="+mn-cs"/>
              </a:rPr>
              <a:t>God</a:t>
            </a:r>
            <a:r>
              <a:rPr lang="fr-FR" altLang="ja-JP" sz="2800" b="1" dirty="0">
                <a:solidFill>
                  <a:srgbClr val="FFFFFF"/>
                </a:solidFill>
                <a:latin typeface="Arial"/>
                <a:cs typeface="+mn-cs"/>
              </a:rPr>
              <a:t>'</a:t>
            </a:r>
            <a:r>
              <a:rPr lang="en-US" sz="2800" b="1" dirty="0">
                <a:solidFill>
                  <a:srgbClr val="FFFFFF"/>
                </a:solidFill>
                <a:cs typeface="+mn-cs"/>
              </a:rPr>
              <a:t>s sovereignty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600200"/>
            <a:ext cx="8458200" cy="2514600"/>
          </a:xfrm>
        </p:spPr>
        <p:txBody>
          <a:bodyPr/>
          <a:lstStyle/>
          <a:p>
            <a:pPr eaLnBrk="1" hangingPunct="1">
              <a:defRPr/>
            </a:pPr>
            <a:r>
              <a:rPr lang="en-US" sz="6600" b="1" dirty="0">
                <a:solidFill>
                  <a:srgbClr val="FFFFFF"/>
                </a:solidFill>
                <a:cs typeface="+mj-cs"/>
              </a:rPr>
              <a:t>Q &amp; A </a:t>
            </a:r>
            <a:br>
              <a:rPr lang="en-US" sz="6600" b="1" dirty="0">
                <a:solidFill>
                  <a:srgbClr val="FFFFFF"/>
                </a:solidFill>
                <a:cs typeface="+mj-cs"/>
              </a:rPr>
            </a:br>
            <a:r>
              <a:rPr lang="en-US" sz="6600" b="1" dirty="0">
                <a:solidFill>
                  <a:srgbClr val="FFFFFF"/>
                </a:solidFill>
                <a:cs typeface="+mj-cs"/>
              </a:rPr>
              <a:t>Discussion Time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defRPr/>
            </a:pPr>
            <a:r>
              <a:rPr lang="en-US" b="1" dirty="0">
                <a:solidFill>
                  <a:srgbClr val="FFFFFF"/>
                </a:solidFill>
                <a:cs typeface="+mj-cs"/>
              </a:rPr>
              <a:t>Blessed Discussion Groups</a:t>
            </a:r>
          </a:p>
        </p:txBody>
      </p:sp>
      <p:sp>
        <p:nvSpPr>
          <p:cNvPr id="151555" name="Rectangle 3"/>
          <p:cNvSpPr>
            <a:spLocks noGrp="1" noChangeArrowheads="1"/>
          </p:cNvSpPr>
          <p:nvPr>
            <p:ph type="body" idx="1"/>
          </p:nvPr>
        </p:nvSpPr>
        <p:spPr/>
        <p:txBody>
          <a:bodyPr/>
          <a:lstStyle/>
          <a:p>
            <a:pPr marL="609600" indent="-609600" eaLnBrk="1" hangingPunct="1">
              <a:buFontTx/>
              <a:buAutoNum type="arabicPeriod"/>
              <a:defRPr/>
            </a:pPr>
            <a:r>
              <a:rPr lang="en-US" sz="2800" b="1" dirty="0">
                <a:solidFill>
                  <a:srgbClr val="FFFFFF"/>
                </a:solidFill>
                <a:cs typeface="+mn-cs"/>
              </a:rPr>
              <a:t>Why were only </a:t>
            </a:r>
            <a:r>
              <a:rPr lang="en-US" sz="2800" b="1" i="1" dirty="0">
                <a:solidFill>
                  <a:srgbClr val="FFFFFF"/>
                </a:solidFill>
                <a:cs typeface="+mn-cs"/>
              </a:rPr>
              <a:t>some</a:t>
            </a:r>
            <a:r>
              <a:rPr lang="en-US" sz="2800" b="1" dirty="0">
                <a:solidFill>
                  <a:srgbClr val="FFFFFF"/>
                </a:solidFill>
                <a:cs typeface="+mn-cs"/>
              </a:rPr>
              <a:t> of the younger sons in the line of blessing?  (Why was the older son Shem still chosen?)</a:t>
            </a:r>
          </a:p>
          <a:p>
            <a:pPr marL="609600" indent="-609600" eaLnBrk="1" hangingPunct="1">
              <a:buFontTx/>
              <a:buAutoNum type="arabicPeriod"/>
              <a:defRPr/>
            </a:pPr>
            <a:endParaRPr lang="en-US" sz="2800" b="1" dirty="0">
              <a:solidFill>
                <a:srgbClr val="FFFFFF"/>
              </a:solidFill>
              <a:cs typeface="+mn-cs"/>
            </a:endParaRPr>
          </a:p>
          <a:p>
            <a:pPr marL="609600" indent="-609600" eaLnBrk="1" hangingPunct="1">
              <a:buFontTx/>
              <a:buAutoNum type="arabicPeriod"/>
              <a:defRPr/>
            </a:pPr>
            <a:r>
              <a:rPr lang="en-US" sz="2800" b="1" dirty="0">
                <a:solidFill>
                  <a:srgbClr val="FFFFFF"/>
                </a:solidFill>
                <a:cs typeface="+mn-cs"/>
              </a:rPr>
              <a:t>Did the blessing pass to Judah (49:8-12) or Joseph (Gen. 48)?</a:t>
            </a:r>
          </a:p>
          <a:p>
            <a:pPr marL="609600" indent="-609600" eaLnBrk="1" hangingPunct="1">
              <a:buFontTx/>
              <a:buAutoNum type="arabicPeriod"/>
              <a:defRPr/>
            </a:pPr>
            <a:endParaRPr lang="en-US" sz="2800" b="1" dirty="0">
              <a:solidFill>
                <a:srgbClr val="FFFFFF"/>
              </a:solidFill>
              <a:cs typeface="+mn-cs"/>
            </a:endParaRPr>
          </a:p>
          <a:p>
            <a:pPr marL="609600" indent="-609600" eaLnBrk="1" hangingPunct="1">
              <a:buFontTx/>
              <a:buAutoNum type="arabicPeriod"/>
              <a:defRPr/>
            </a:pPr>
            <a:r>
              <a:rPr lang="en-US" sz="2800" b="1" dirty="0">
                <a:solidFill>
                  <a:srgbClr val="FFFFFF"/>
                </a:solidFill>
                <a:cs typeface="+mn-cs"/>
              </a:rPr>
              <a:t>Should we bless only one of our children today?  Why or why not?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200" b="1" dirty="0">
                <a:solidFill>
                  <a:srgbClr val="FFFFFF"/>
                </a:solidFill>
                <a:latin typeface="Arial" charset="0"/>
                <a:ea typeface="ＭＳ Ｐゴシック" charset="0"/>
              </a:rPr>
              <a:t>OT Survey link at </a:t>
            </a:r>
            <a:r>
              <a:rPr lang="en-US" sz="32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grpSp>
        <p:nvGrpSpPr>
          <p:cNvPr id="5" name="Group 4"/>
          <p:cNvGrpSpPr/>
          <p:nvPr/>
        </p:nvGrpSpPr>
        <p:grpSpPr>
          <a:xfrm>
            <a:off x="-19608" y="692696"/>
            <a:ext cx="9146817" cy="5530880"/>
            <a:chOff x="-19608" y="692696"/>
            <a:chExt cx="9146817" cy="5530880"/>
          </a:xfrm>
        </p:grpSpPr>
        <p:pic>
          <p:nvPicPr>
            <p:cNvPr id="6" name="Picture 5" descr="Screen Shot 2015-12-12 at 9.41.12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791" y="1197992"/>
              <a:ext cx="9144000" cy="5025584"/>
            </a:xfrm>
            <a:prstGeom prst="rect">
              <a:avLst/>
            </a:prstGeom>
          </p:spPr>
        </p:pic>
        <p:pic>
          <p:nvPicPr>
            <p:cNvPr id="7" name="Picture 6" descr="Screen Shot 2015-12-12 at 9.41.12 PM.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608" y="692696"/>
              <a:ext cx="9144000" cy="837953"/>
            </a:xfrm>
            <a:prstGeom prst="rect">
              <a:avLst/>
            </a:prstGeom>
          </p:spPr>
        </p:pic>
      </p:grpSp>
    </p:spTree>
    <p:extLst>
      <p:ext uri="{BB962C8B-B14F-4D97-AF65-F5344CB8AC3E}">
        <p14:creationId xmlns:p14="http://schemas.microsoft.com/office/powerpoint/2010/main" val="115466190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113" cy="2522537"/>
          </a:xfrm>
        </p:spPr>
        <p:txBody>
          <a:bodyPr/>
          <a:lstStyle/>
          <a:p>
            <a:pPr algn="r">
              <a:defRPr/>
            </a:pPr>
            <a:r>
              <a:rPr lang="en-US" dirty="0"/>
              <a:t>Black</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p:txBody>
          <a:bodyPr/>
          <a:lstStyle/>
          <a:p>
            <a:pPr eaLnBrk="1" hangingPunct="1">
              <a:buFontTx/>
              <a:buNone/>
              <a:defRPr/>
            </a:pPr>
            <a:r>
              <a:rPr lang="en-US" dirty="0">
                <a:solidFill>
                  <a:srgbClr val="FFFFFF"/>
                </a:solidFill>
                <a:cs typeface="+mn-cs"/>
              </a:rPr>
              <a:t>2. Which was the younger of the following pairs of siblings?</a:t>
            </a:r>
          </a:p>
          <a:p>
            <a:pPr eaLnBrk="1" hangingPunct="1">
              <a:buFontTx/>
              <a:buNone/>
              <a:defRPr/>
            </a:pPr>
            <a:r>
              <a:rPr lang="en-US" dirty="0">
                <a:solidFill>
                  <a:srgbClr val="FFFFFF"/>
                </a:solidFill>
                <a:cs typeface="+mn-cs"/>
              </a:rPr>
              <a:t>a) Leah or Rachel</a:t>
            </a:r>
          </a:p>
          <a:p>
            <a:pPr eaLnBrk="1" hangingPunct="1">
              <a:buFontTx/>
              <a:buNone/>
              <a:defRPr/>
            </a:pPr>
            <a:r>
              <a:rPr lang="en-US" dirty="0">
                <a:solidFill>
                  <a:srgbClr val="FFFFFF"/>
                </a:solidFill>
                <a:cs typeface="+mn-cs"/>
              </a:rPr>
              <a:t>b) Aaron or Moses</a:t>
            </a:r>
          </a:p>
          <a:p>
            <a:pPr eaLnBrk="1" hangingPunct="1">
              <a:buFontTx/>
              <a:buNone/>
              <a:defRPr/>
            </a:pPr>
            <a:r>
              <a:rPr lang="en-US" dirty="0">
                <a:solidFill>
                  <a:srgbClr val="FFFFFF"/>
                </a:solidFill>
                <a:cs typeface="+mn-cs"/>
              </a:rPr>
              <a:t>c) James or John</a:t>
            </a:r>
          </a:p>
          <a:p>
            <a:pPr eaLnBrk="1" hangingPunct="1">
              <a:buFontTx/>
              <a:buNone/>
              <a:defRPr/>
            </a:pPr>
            <a:r>
              <a:rPr lang="en-US" dirty="0">
                <a:solidFill>
                  <a:srgbClr val="FFFFFF"/>
                </a:solidFill>
                <a:cs typeface="+mn-cs"/>
              </a:rPr>
              <a:t>d) Andrew or Peter</a:t>
            </a:r>
          </a:p>
          <a:p>
            <a:pPr eaLnBrk="1" hangingPunct="1">
              <a:buFontTx/>
              <a:buNone/>
              <a:defRPr/>
            </a:pPr>
            <a:r>
              <a:rPr lang="en-US" dirty="0">
                <a:solidFill>
                  <a:srgbClr val="FFFFFF"/>
                </a:solidFill>
                <a:cs typeface="+mn-cs"/>
              </a:rPr>
              <a:t>e) Lee </a:t>
            </a:r>
            <a:r>
              <a:rPr lang="en-US" dirty="0" err="1">
                <a:solidFill>
                  <a:srgbClr val="FFFFFF"/>
                </a:solidFill>
                <a:cs typeface="+mn-cs"/>
              </a:rPr>
              <a:t>Hsien</a:t>
            </a:r>
            <a:r>
              <a:rPr lang="en-US" dirty="0">
                <a:solidFill>
                  <a:srgbClr val="FFFFFF"/>
                </a:solidFill>
                <a:cs typeface="+mn-cs"/>
              </a:rPr>
              <a:t> Yang or Lee </a:t>
            </a:r>
            <a:r>
              <a:rPr lang="en-US" dirty="0" err="1">
                <a:solidFill>
                  <a:srgbClr val="FFFFFF"/>
                </a:solidFill>
                <a:cs typeface="+mn-cs"/>
              </a:rPr>
              <a:t>Hsien</a:t>
            </a:r>
            <a:r>
              <a:rPr lang="en-US" dirty="0">
                <a:solidFill>
                  <a:srgbClr val="FFFFFF"/>
                </a:solidFill>
                <a:cs typeface="+mn-cs"/>
              </a:rPr>
              <a:t> Loong</a:t>
            </a:r>
          </a:p>
          <a:p>
            <a:pPr eaLnBrk="1" hangingPunct="1">
              <a:defRPr/>
            </a:pPr>
            <a:endParaRPr lang="en-US" dirty="0">
              <a:solidFill>
                <a:srgbClr val="FFFFFF"/>
              </a:solidFill>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a:solidFill>
                  <a:srgbClr val="FFFFFF"/>
                </a:solidFill>
                <a:cs typeface="+mj-cs"/>
              </a:rPr>
              <a:t>Answers</a:t>
            </a:r>
          </a:p>
        </p:txBody>
      </p:sp>
      <p:sp>
        <p:nvSpPr>
          <p:cNvPr id="20483" name="Rectangle 3"/>
          <p:cNvSpPr>
            <a:spLocks noGrp="1" noChangeArrowheads="1"/>
          </p:cNvSpPr>
          <p:nvPr>
            <p:ph type="body" idx="1"/>
          </p:nvPr>
        </p:nvSpPr>
        <p:spPr>
          <a:xfrm>
            <a:off x="2209800" y="1752600"/>
            <a:ext cx="5715000" cy="4525963"/>
          </a:xfrm>
        </p:spPr>
        <p:txBody>
          <a:bodyPr/>
          <a:lstStyle/>
          <a:p>
            <a:pPr eaLnBrk="1" hangingPunct="1">
              <a:defRPr/>
            </a:pPr>
            <a:r>
              <a:rPr lang="en-US">
                <a:solidFill>
                  <a:srgbClr val="FFFFFF"/>
                </a:solidFill>
                <a:cs typeface="+mn-cs"/>
              </a:rPr>
              <a:t>1c - Cain, Shem, Reuben</a:t>
            </a:r>
          </a:p>
          <a:p>
            <a:pPr eaLnBrk="1" hangingPunct="1">
              <a:defRPr/>
            </a:pPr>
            <a:r>
              <a:rPr lang="en-US">
                <a:solidFill>
                  <a:srgbClr val="FFFFFF"/>
                </a:solidFill>
                <a:cs typeface="+mn-cs"/>
              </a:rPr>
              <a:t>2a. Rachel</a:t>
            </a:r>
          </a:p>
          <a:p>
            <a:pPr eaLnBrk="1" hangingPunct="1">
              <a:defRPr/>
            </a:pPr>
            <a:r>
              <a:rPr lang="en-US">
                <a:solidFill>
                  <a:srgbClr val="FFFFFF"/>
                </a:solidFill>
                <a:cs typeface="+mn-cs"/>
              </a:rPr>
              <a:t>2b. Moses</a:t>
            </a:r>
          </a:p>
          <a:p>
            <a:pPr eaLnBrk="1" hangingPunct="1">
              <a:defRPr/>
            </a:pPr>
            <a:r>
              <a:rPr lang="en-US">
                <a:solidFill>
                  <a:srgbClr val="FFFFFF"/>
                </a:solidFill>
                <a:cs typeface="+mn-cs"/>
              </a:rPr>
              <a:t>2c. John</a:t>
            </a:r>
          </a:p>
          <a:p>
            <a:pPr eaLnBrk="1" hangingPunct="1">
              <a:defRPr/>
            </a:pPr>
            <a:r>
              <a:rPr lang="en-US">
                <a:solidFill>
                  <a:srgbClr val="FFFFFF"/>
                </a:solidFill>
                <a:cs typeface="+mn-cs"/>
              </a:rPr>
              <a:t>2d. Andrew</a:t>
            </a:r>
          </a:p>
          <a:p>
            <a:pPr eaLnBrk="1" hangingPunct="1">
              <a:defRPr/>
            </a:pPr>
            <a:r>
              <a:rPr lang="en-US">
                <a:solidFill>
                  <a:srgbClr val="FFFFFF"/>
                </a:solidFill>
                <a:cs typeface="+mn-cs"/>
              </a:rPr>
              <a:t>2e. Lee Hsien Yang</a:t>
            </a:r>
          </a:p>
          <a:p>
            <a:pPr eaLnBrk="1" hangingPunct="1">
              <a:defRPr/>
            </a:pPr>
            <a:endParaRPr lang="en-US">
              <a:solidFill>
                <a:srgbClr val="FFFFFF"/>
              </a:solidFill>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8" name="Picture 4" descr="Clouds &amp; Sky 0064"/>
          <p:cNvPicPr>
            <a:picLocks noGrp="1" noChangeAspect="1" noChangeArrowheads="1"/>
          </p:cNvPicPr>
          <p:nvPr>
            <p:ph idx="1"/>
          </p:nvPr>
        </p:nvPicPr>
        <p:blipFill>
          <a:blip r:embed="rId3">
            <a:lum bright="-6000" contrast="6000"/>
            <a:extLst>
              <a:ext uri="{28A0092B-C50C-407E-A947-70E740481C1C}">
                <a14:useLocalDpi xmlns:a14="http://schemas.microsoft.com/office/drawing/2010/main"/>
              </a:ext>
            </a:extLst>
          </a:blip>
          <a:srcRect/>
          <a:stretch>
            <a:fillRect/>
          </a:stretch>
        </p:blipFill>
        <p:spPr>
          <a:xfrm>
            <a:off x="0" y="0"/>
            <a:ext cx="9144000" cy="6858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88071" name="Rectangle 7"/>
          <p:cNvSpPr>
            <a:spLocks noChangeArrowheads="1"/>
          </p:cNvSpPr>
          <p:nvPr/>
        </p:nvSpPr>
        <p:spPr bwMode="auto">
          <a:xfrm>
            <a:off x="1066800" y="685800"/>
            <a:ext cx="7010400" cy="4524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9600" dirty="0">
                <a:solidFill>
                  <a:schemeClr val="bg1"/>
                </a:solidFill>
                <a:effectLst>
                  <a:glow rad="228600">
                    <a:schemeClr val="tx1"/>
                  </a:glow>
                </a:effectLst>
                <a:cs typeface="+mn-cs"/>
              </a:rPr>
              <a:t>The Younger Blessed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3400" y="381000"/>
            <a:ext cx="7772400" cy="1470025"/>
          </a:xfrm>
        </p:spPr>
        <p:txBody>
          <a:bodyPr/>
          <a:lstStyle/>
          <a:p>
            <a:pPr eaLnBrk="1" hangingPunct="1">
              <a:defRPr/>
            </a:pPr>
            <a:r>
              <a:rPr lang="en-US" dirty="0">
                <a:solidFill>
                  <a:srgbClr val="FFFFFF"/>
                </a:solidFill>
                <a:cs typeface="+mj-cs"/>
              </a:rPr>
              <a:t>What</a:t>
            </a:r>
            <a:r>
              <a:rPr lang="fr-FR" altLang="ja-JP" dirty="0">
                <a:solidFill>
                  <a:srgbClr val="FFFFFF"/>
                </a:solidFill>
                <a:latin typeface="Arial"/>
                <a:cs typeface="+mj-cs"/>
              </a:rPr>
              <a:t>'</a:t>
            </a:r>
            <a:r>
              <a:rPr lang="en-US" dirty="0">
                <a:solidFill>
                  <a:srgbClr val="FFFFFF"/>
                </a:solidFill>
                <a:cs typeface="+mj-cs"/>
              </a:rPr>
              <a:t>s the Big Deal?</a:t>
            </a:r>
          </a:p>
        </p:txBody>
      </p:sp>
      <p:sp>
        <p:nvSpPr>
          <p:cNvPr id="4099" name="Rectangle 3"/>
          <p:cNvSpPr>
            <a:spLocks noGrp="1" noChangeArrowheads="1"/>
          </p:cNvSpPr>
          <p:nvPr>
            <p:ph type="subTitle" idx="1"/>
          </p:nvPr>
        </p:nvSpPr>
        <p:spPr>
          <a:xfrm>
            <a:off x="1447800" y="2176463"/>
            <a:ext cx="6400800" cy="4060825"/>
          </a:xfrm>
        </p:spPr>
        <p:txBody>
          <a:bodyPr/>
          <a:lstStyle/>
          <a:p>
            <a:pPr algn="l" eaLnBrk="1" hangingPunct="1">
              <a:defRPr/>
            </a:pPr>
            <a:r>
              <a:rPr lang="en-US" dirty="0">
                <a:solidFill>
                  <a:srgbClr val="FFFFFF"/>
                </a:solidFill>
                <a:cs typeface="+mn-cs"/>
              </a:rPr>
              <a:t>If firstborn sons were so important in Old Testament times, then why did Abel, Isaac, Jacob, Judah &amp; Joseph enjoy privileged blessings over their firstborn brothers?</a:t>
            </a:r>
          </a:p>
          <a:p>
            <a:pPr algn="l" eaLnBrk="1" hangingPunct="1">
              <a:defRPr/>
            </a:pPr>
            <a:endParaRPr lang="en-US" dirty="0">
              <a:solidFill>
                <a:srgbClr val="FFFFFF"/>
              </a:solidFill>
              <a:cs typeface="+mn-cs"/>
            </a:endParaRPr>
          </a:p>
          <a:p>
            <a:pPr algn="l" eaLnBrk="1" hangingPunct="1">
              <a:defRPr/>
            </a:pPr>
            <a:r>
              <a:rPr lang="en-US" dirty="0">
                <a:solidFill>
                  <a:srgbClr val="FFFFFF"/>
                </a:solidFill>
                <a:cs typeface="+mn-cs"/>
              </a:rPr>
              <a:t>Did God have favorites?</a:t>
            </a:r>
          </a:p>
          <a:p>
            <a:pPr eaLnBrk="1" hangingPunct="1">
              <a:defRPr/>
            </a:pPr>
            <a:endParaRPr lang="en-US" dirty="0">
              <a:solidFill>
                <a:srgbClr val="FFFFFF"/>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 calcmode="lin" valueType="num">
                                      <p:cBhvr additive="base">
                                        <p:cTn id="13" dur="5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6" name="Picture 4" descr="poppies1"/>
          <p:cNvPicPr>
            <a:picLocks noGrp="1" noChangeAspect="1" noChangeArrowheads="1"/>
          </p:cNvPicPr>
          <p:nvPr>
            <p:ph idx="1"/>
          </p:nvPr>
        </p:nvPicPr>
        <p:blipFill>
          <a:blip r:embed="rId3">
            <a:lum bright="-12000" contrast="6000"/>
            <a:extLst>
              <a:ext uri="{28A0092B-C50C-407E-A947-70E740481C1C}">
                <a14:useLocalDpi xmlns:a14="http://schemas.microsoft.com/office/drawing/2010/main"/>
              </a:ext>
            </a:extLst>
          </a:blip>
          <a:srcRect/>
          <a:stretch>
            <a:fillRect/>
          </a:stretch>
        </p:blipFill>
        <p:spPr>
          <a:xfrm>
            <a:off x="0" y="25400"/>
            <a:ext cx="9144000" cy="68326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90119" name="Rectangle 7"/>
          <p:cNvSpPr>
            <a:spLocks noChangeArrowheads="1"/>
          </p:cNvSpPr>
          <p:nvPr/>
        </p:nvSpPr>
        <p:spPr bwMode="auto">
          <a:xfrm>
            <a:off x="755576" y="1600200"/>
            <a:ext cx="7632848" cy="3046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9600" dirty="0">
                <a:solidFill>
                  <a:schemeClr val="bg1"/>
                </a:solidFill>
                <a:effectLst>
                  <a:glow rad="228600">
                    <a:schemeClr val="tx1"/>
                  </a:glow>
                </a:effectLst>
                <a:cs typeface="+mn-cs"/>
              </a:rPr>
              <a:t>What are the  </a:t>
            </a:r>
          </a:p>
          <a:p>
            <a:pPr algn="ctr">
              <a:defRPr/>
            </a:pPr>
            <a:r>
              <a:rPr lang="en-US" sz="9600" dirty="0">
                <a:solidFill>
                  <a:schemeClr val="bg1"/>
                </a:solidFill>
                <a:effectLst>
                  <a:glow rad="228600">
                    <a:schemeClr val="tx1"/>
                  </a:glow>
                </a:effectLst>
                <a:cs typeface="+mn-cs"/>
              </a:rPr>
              <a:t>blessings?</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983</TotalTime>
  <Words>1846</Words>
  <Application>Microsoft Macintosh PowerPoint</Application>
  <PresentationFormat>On-screen Show (4:3)</PresentationFormat>
  <Paragraphs>222</Paragraphs>
  <Slides>48</Slides>
  <Notes>44</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48</vt:i4>
      </vt:variant>
    </vt:vector>
  </HeadingPairs>
  <TitlesOfParts>
    <vt:vector size="55" baseType="lpstr">
      <vt:lpstr>Arial</vt:lpstr>
      <vt:lpstr>Times New Roman</vt:lpstr>
      <vt:lpstr>Wingdings</vt:lpstr>
      <vt:lpstr>Default Design</vt:lpstr>
      <vt:lpstr>Orbit</vt:lpstr>
      <vt:lpstr>1_Orbit</vt:lpstr>
      <vt:lpstr>Photo Editor Photo</vt:lpstr>
      <vt:lpstr>The Blessing</vt:lpstr>
      <vt:lpstr>Blessed Be the Tie</vt:lpstr>
      <vt:lpstr>Quick Quiz</vt:lpstr>
      <vt:lpstr>"Younger Blessed":  Quick Quiz</vt:lpstr>
      <vt:lpstr>PowerPoint Presentation</vt:lpstr>
      <vt:lpstr>Answers</vt:lpstr>
      <vt:lpstr>PowerPoint Presentation</vt:lpstr>
      <vt:lpstr>What's the Big Deal?</vt:lpstr>
      <vt:lpstr>PowerPoint Presentation</vt:lpstr>
      <vt:lpstr>Spheres of Blessing</vt:lpstr>
      <vt:lpstr>Unique Aspects of OT Blessing</vt:lpstr>
      <vt:lpstr>Patriarchal Blessing </vt:lpstr>
      <vt:lpstr>Blessing In Genesis</vt:lpstr>
      <vt:lpstr>Concept of Blessing: 2 Aspects</vt:lpstr>
      <vt:lpstr>Man Blessing Man</vt:lpstr>
      <vt:lpstr>Younger Sons Blessed (in red)</vt:lpstr>
      <vt:lpstr>Difference between  OT and NT Blessing</vt:lpstr>
      <vt:lpstr>TRACING  THE YOUNGER BLESSED THEME  IN GENESIS  </vt:lpstr>
      <vt:lpstr>PowerPoint Presentation</vt:lpstr>
      <vt:lpstr>PowerPoint Presentation</vt:lpstr>
      <vt:lpstr>PowerPoint Presentation</vt:lpstr>
      <vt:lpstr>PowerPoint Presentation</vt:lpstr>
      <vt:lpstr>God knew Cain's heart  even before the time of offering. So God rejected the offering of Cain.  Cain kept the sin of jealousy in his heart which was revealed when he killed his brother.</vt:lpstr>
      <vt:lpstr>Summary</vt:lpstr>
      <vt:lpstr>PowerPoint Presentation</vt:lpstr>
      <vt:lpstr>Abraham also was younger</vt:lpstr>
      <vt:lpstr>Abrahamic Covenant</vt:lpstr>
      <vt:lpstr>PowerPoint Presentation</vt:lpstr>
      <vt:lpstr>PowerPoint Presentation</vt:lpstr>
      <vt:lpstr>PowerPoint Presentation</vt:lpstr>
      <vt:lpstr>PowerPoint Presentation</vt:lpstr>
      <vt:lpstr>PowerPoint Presentation</vt:lpstr>
      <vt:lpstr>The third secret of blessings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are the blessed now?</vt:lpstr>
      <vt:lpstr>Q &amp; A  Discussion Time</vt:lpstr>
      <vt:lpstr>Blessed Discussion Groups</vt:lpstr>
      <vt:lpstr>OT Survey link at biblestudydownloads.org</vt:lpstr>
      <vt:lpstr>Black</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 Ley</dc:creator>
  <cp:lastModifiedBy>Rick Griffith</cp:lastModifiedBy>
  <cp:revision>83</cp:revision>
  <cp:lastPrinted>2004-08-26T09:47:05Z</cp:lastPrinted>
  <dcterms:created xsi:type="dcterms:W3CDTF">2011-08-19T09:13:19Z</dcterms:created>
  <dcterms:modified xsi:type="dcterms:W3CDTF">2019-11-18T11:48:06Z</dcterms:modified>
</cp:coreProperties>
</file>